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7" r:id="rId2"/>
    <p:sldId id="275" r:id="rId3"/>
    <p:sldId id="256" r:id="rId4"/>
    <p:sldId id="281" r:id="rId5"/>
    <p:sldId id="278" r:id="rId6"/>
    <p:sldId id="260" r:id="rId7"/>
    <p:sldId id="279" r:id="rId8"/>
    <p:sldId id="280" r:id="rId9"/>
    <p:sldId id="282" r:id="rId10"/>
    <p:sldId id="257" r:id="rId11"/>
    <p:sldId id="289" r:id="rId12"/>
    <p:sldId id="283" r:id="rId13"/>
    <p:sldId id="284" r:id="rId14"/>
    <p:sldId id="285" r:id="rId15"/>
    <p:sldId id="286" r:id="rId16"/>
    <p:sldId id="287"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81D"/>
    <a:srgbClr val="FAB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7541"/>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69E22-83E1-CE49-8AF3-ABF2533617C4}"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EDD74-1AC7-1342-8238-151AE6DFB616}" type="slidenum">
              <a:rPr lang="en-GB" smtClean="0"/>
              <a:t>‹#›</a:t>
            </a:fld>
            <a:endParaRPr lang="en-GB"/>
          </a:p>
        </p:txBody>
      </p:sp>
    </p:spTree>
    <p:extLst>
      <p:ext uri="{BB962C8B-B14F-4D97-AF65-F5344CB8AC3E}">
        <p14:creationId xmlns:p14="http://schemas.microsoft.com/office/powerpoint/2010/main" val="72494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13FD06-5FF2-4547-B9A4-882DDF0468A8}" type="slidenum">
              <a:rPr lang="en-GB" smtClean="0"/>
              <a:t>2</a:t>
            </a:fld>
            <a:endParaRPr lang="en-GB"/>
          </a:p>
        </p:txBody>
      </p:sp>
    </p:spTree>
    <p:extLst>
      <p:ext uri="{BB962C8B-B14F-4D97-AF65-F5344CB8AC3E}">
        <p14:creationId xmlns:p14="http://schemas.microsoft.com/office/powerpoint/2010/main" val="181646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13FD06-5FF2-4547-B9A4-882DDF0468A8}" type="slidenum">
              <a:rPr lang="en-GB" smtClean="0"/>
              <a:t>6</a:t>
            </a:fld>
            <a:endParaRPr lang="en-GB"/>
          </a:p>
        </p:txBody>
      </p:sp>
    </p:spTree>
    <p:extLst>
      <p:ext uri="{BB962C8B-B14F-4D97-AF65-F5344CB8AC3E}">
        <p14:creationId xmlns:p14="http://schemas.microsoft.com/office/powerpoint/2010/main" val="398098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DD7A-9AE7-2346-9550-3FFCFC57EA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32761CE-0E5D-A740-BE11-E76679132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0C67A2-7FAD-774B-8CAD-F9CEFDBF1CC4}"/>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46B755C4-F8C7-8D4B-B94A-70CDC2A35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7F8E9-C939-8544-9E20-56AC99A98739}"/>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377802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5A09-F49B-3A4D-AD58-92DCCA4FEF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DA27A3-F7B1-4542-8C73-18EC075D8D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E6BCF0-E180-7749-B1C5-65CF05882E34}"/>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42C36F84-FD9D-4F47-9D4C-3FF6E130E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F5D1A-0F1E-6247-98C4-8D4803EF53B2}"/>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366361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C6775-C383-7946-810E-FFBBD4E3DE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D68633-7B52-A543-958C-5AD9313A6E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E4BED8-1246-434F-8F58-DCF569A5F46B}"/>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ADE9237F-1CC0-2947-9F44-322C757C4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37B89-03D1-134C-B0BD-C7B664717D2F}"/>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122626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7654-F189-724E-B204-8DECC4995D2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A735E2-6DFF-C146-99E8-4A0F31D0A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EFB1B4-2248-3546-A988-C02CEB71E97D}"/>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56DAB852-00F3-764D-9968-DD13DB3D5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EE026-4ECC-3A46-8C7A-8D1C6FF97D1F}"/>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108938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C88A-758C-2A46-BAF4-FBB44F8B5B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4F72ED-2FBD-684F-BB66-9EF7E8D1B8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989B07-79E9-8945-9784-119C8116232C}"/>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7D1887C3-5AFD-8943-9094-8A1F0E4E9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3F5CD-D2CB-8E4D-B91F-0227299D0CC3}"/>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42917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47D8-AA86-3442-BA81-E8A7D9882B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5F42D9-FAED-5F4E-8507-491EAA00B9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17ED0D0-4134-DF40-8008-AFCABF9F9F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B2EF86-84E5-E24B-94C5-F497ED0C9F19}"/>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6" name="Footer Placeholder 5">
            <a:extLst>
              <a:ext uri="{FF2B5EF4-FFF2-40B4-BE49-F238E27FC236}">
                <a16:creationId xmlns:a16="http://schemas.microsoft.com/office/drawing/2014/main" id="{EBD62268-54F9-854F-BC53-DB36CD9AA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96A3A-A89B-CF40-825D-94D71F33E1C7}"/>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220920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2B0D-E138-BC45-8518-E67CF6C959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F25B27-642D-864B-A830-BE2605E2F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249F18-F84D-D24E-823C-3BA5C1CDBC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0E0AEDA-3189-F34E-A913-7D332DAD19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F2D75A-D1E7-6C46-8F52-9F92E41FED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EB00E5-6D64-EE40-8D94-B1D57D33A385}"/>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8" name="Footer Placeholder 7">
            <a:extLst>
              <a:ext uri="{FF2B5EF4-FFF2-40B4-BE49-F238E27FC236}">
                <a16:creationId xmlns:a16="http://schemas.microsoft.com/office/drawing/2014/main" id="{6888C39F-E42C-8741-AA33-B98B8CBB2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DAD51-23C1-7848-A509-AF628C46A468}"/>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371171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7823-5929-0A4D-AB1D-82E2F37B880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E6C9C61-73E5-CC47-A5E9-E8A9E15081D6}"/>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4" name="Footer Placeholder 3">
            <a:extLst>
              <a:ext uri="{FF2B5EF4-FFF2-40B4-BE49-F238E27FC236}">
                <a16:creationId xmlns:a16="http://schemas.microsoft.com/office/drawing/2014/main" id="{D8991524-F64F-FB4C-A1A9-CCE66DEB87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E8B8B-CA1D-614B-BCE6-CFACDEECE200}"/>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419909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D9B8E-4C84-F647-89B8-B4EA422CE953}"/>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3" name="Footer Placeholder 2">
            <a:extLst>
              <a:ext uri="{FF2B5EF4-FFF2-40B4-BE49-F238E27FC236}">
                <a16:creationId xmlns:a16="http://schemas.microsoft.com/office/drawing/2014/main" id="{8E8A572C-9626-794F-B845-BE3BCED3D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5D3210-9F87-8145-ACEC-07E9BCE43CE1}"/>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198165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AE35-51DF-734C-9814-36EE155FB0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6230560-9D1C-AA4C-AD24-16900F5CB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1991E6-B472-0C4B-8B34-8FF97C825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AB083B-2783-A34E-B4E1-C822EE724988}"/>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6" name="Footer Placeholder 5">
            <a:extLst>
              <a:ext uri="{FF2B5EF4-FFF2-40B4-BE49-F238E27FC236}">
                <a16:creationId xmlns:a16="http://schemas.microsoft.com/office/drawing/2014/main" id="{CBF50133-C09D-C547-8C77-3E1338922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89659-F876-5148-91C8-9223881BDE96}"/>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60130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F768-1C79-4B45-9447-6B240B78D3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C1CBA6E-B5EF-394D-B359-CCA4CEC56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01EA5-FE68-114D-B13C-8D8E20800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074EA9-2C63-4D4C-99C1-7E83A7634CC1}"/>
              </a:ext>
            </a:extLst>
          </p:cNvPr>
          <p:cNvSpPr>
            <a:spLocks noGrp="1"/>
          </p:cNvSpPr>
          <p:nvPr>
            <p:ph type="dt" sz="half" idx="10"/>
          </p:nvPr>
        </p:nvSpPr>
        <p:spPr/>
        <p:txBody>
          <a:bodyPr/>
          <a:lstStyle/>
          <a:p>
            <a:fld id="{74D2DF7E-9B95-894F-BE1C-EF21C30108D6}" type="datetimeFigureOut">
              <a:rPr lang="en-US" smtClean="0"/>
              <a:t>9/21/21</a:t>
            </a:fld>
            <a:endParaRPr lang="en-US"/>
          </a:p>
        </p:txBody>
      </p:sp>
      <p:sp>
        <p:nvSpPr>
          <p:cNvPr id="6" name="Footer Placeholder 5">
            <a:extLst>
              <a:ext uri="{FF2B5EF4-FFF2-40B4-BE49-F238E27FC236}">
                <a16:creationId xmlns:a16="http://schemas.microsoft.com/office/drawing/2014/main" id="{4C1255CD-228D-0E4A-AB8B-9576AD367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6816A-F9C9-3143-BF32-FE048B900559}"/>
              </a:ext>
            </a:extLst>
          </p:cNvPr>
          <p:cNvSpPr>
            <a:spLocks noGrp="1"/>
          </p:cNvSpPr>
          <p:nvPr>
            <p:ph type="sldNum" sz="quarter" idx="12"/>
          </p:nvPr>
        </p:nvSpPr>
        <p:spPr/>
        <p:txBody>
          <a:bodyPr/>
          <a:lstStyle/>
          <a:p>
            <a:fld id="{A83937F7-1438-CC40-AD10-5391713E9CA5}" type="slidenum">
              <a:rPr lang="en-US" smtClean="0"/>
              <a:t>‹#›</a:t>
            </a:fld>
            <a:endParaRPr lang="en-US"/>
          </a:p>
        </p:txBody>
      </p:sp>
    </p:spTree>
    <p:extLst>
      <p:ext uri="{BB962C8B-B14F-4D97-AF65-F5344CB8AC3E}">
        <p14:creationId xmlns:p14="http://schemas.microsoft.com/office/powerpoint/2010/main" val="203718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FF088-D794-9A4B-8149-56A703A9E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643895-576E-4140-B342-49D33A2DE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D83F7A-0F41-F54D-8FD7-9779BA873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2DF7E-9B95-894F-BE1C-EF21C30108D6}" type="datetimeFigureOut">
              <a:rPr lang="en-US" smtClean="0"/>
              <a:t>9/21/21</a:t>
            </a:fld>
            <a:endParaRPr lang="en-US"/>
          </a:p>
        </p:txBody>
      </p:sp>
      <p:sp>
        <p:nvSpPr>
          <p:cNvPr id="5" name="Footer Placeholder 4">
            <a:extLst>
              <a:ext uri="{FF2B5EF4-FFF2-40B4-BE49-F238E27FC236}">
                <a16:creationId xmlns:a16="http://schemas.microsoft.com/office/drawing/2014/main" id="{7E3749A0-0C80-8542-9EA1-E0FA1E874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36E67-B2AA-B04B-8E5E-5EFDE2B9A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937F7-1438-CC40-AD10-5391713E9CA5}" type="slidenum">
              <a:rPr lang="en-US" smtClean="0"/>
              <a:t>‹#›</a:t>
            </a:fld>
            <a:endParaRPr lang="en-US"/>
          </a:p>
        </p:txBody>
      </p:sp>
    </p:spTree>
    <p:extLst>
      <p:ext uri="{BB962C8B-B14F-4D97-AF65-F5344CB8AC3E}">
        <p14:creationId xmlns:p14="http://schemas.microsoft.com/office/powerpoint/2010/main" val="15620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www.ourvoicematters.org.uk/learning-disabilities/accessible-communication-research/"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6D783-FAF4-0A49-9561-5CE7E43B416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437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27535" y="339297"/>
            <a:ext cx="1691777" cy="1540574"/>
          </a:xfrm>
          <a:prstGeom prst="rect">
            <a:avLst/>
          </a:prstGeom>
        </p:spPr>
      </p:pic>
      <p:grpSp>
        <p:nvGrpSpPr>
          <p:cNvPr id="3" name="Group 3"/>
          <p:cNvGrpSpPr/>
          <p:nvPr/>
        </p:nvGrpSpPr>
        <p:grpSpPr>
          <a:xfrm>
            <a:off x="0" y="3813307"/>
            <a:ext cx="3228047" cy="3044693"/>
            <a:chOff x="0" y="0"/>
            <a:chExt cx="6350000" cy="5989320"/>
          </a:xfrm>
        </p:grpSpPr>
        <p:sp>
          <p:nvSpPr>
            <p:cNvPr id="4" name="Freeform 4"/>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38B6FF">
                <a:alpha val="49804"/>
              </a:srgbClr>
            </a:solidFill>
          </p:spPr>
        </p:sp>
      </p:grpSp>
      <p:grpSp>
        <p:nvGrpSpPr>
          <p:cNvPr id="5" name="Group 5"/>
          <p:cNvGrpSpPr/>
          <p:nvPr/>
        </p:nvGrpSpPr>
        <p:grpSpPr>
          <a:xfrm>
            <a:off x="2449286" y="533027"/>
            <a:ext cx="3226572" cy="3043303"/>
            <a:chOff x="0" y="0"/>
            <a:chExt cx="6350000" cy="5989320"/>
          </a:xfrm>
        </p:grpSpPr>
        <p:sp>
          <p:nvSpPr>
            <p:cNvPr id="6" name="Freeform 6"/>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FFBD59">
                <a:alpha val="50980"/>
              </a:srgbClr>
            </a:solidFill>
          </p:spPr>
        </p:sp>
      </p:grpSp>
      <p:grpSp>
        <p:nvGrpSpPr>
          <p:cNvPr id="7" name="Group 7"/>
          <p:cNvGrpSpPr/>
          <p:nvPr/>
        </p:nvGrpSpPr>
        <p:grpSpPr>
          <a:xfrm>
            <a:off x="2975989" y="3147416"/>
            <a:ext cx="3339742" cy="3150045"/>
            <a:chOff x="0" y="0"/>
            <a:chExt cx="6350000" cy="5989320"/>
          </a:xfrm>
        </p:grpSpPr>
        <p:sp>
          <p:nvSpPr>
            <p:cNvPr id="8" name="Freeform 8"/>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8C52FF">
                <a:alpha val="49804"/>
              </a:srgbClr>
            </a:solidFill>
          </p:spPr>
        </p:sp>
      </p:grpSp>
      <p:grpSp>
        <p:nvGrpSpPr>
          <p:cNvPr id="9" name="Group 9"/>
          <p:cNvGrpSpPr/>
          <p:nvPr/>
        </p:nvGrpSpPr>
        <p:grpSpPr>
          <a:xfrm>
            <a:off x="5919107" y="2054679"/>
            <a:ext cx="3226572" cy="3043303"/>
            <a:chOff x="0" y="0"/>
            <a:chExt cx="6350000" cy="5989320"/>
          </a:xfrm>
        </p:grpSpPr>
        <p:sp>
          <p:nvSpPr>
            <p:cNvPr id="10" name="Freeform 10"/>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7ED957">
                <a:alpha val="49804"/>
              </a:srgbClr>
            </a:solidFill>
          </p:spPr>
        </p:sp>
      </p:grpSp>
      <p:grpSp>
        <p:nvGrpSpPr>
          <p:cNvPr id="11" name="Group 11"/>
          <p:cNvGrpSpPr/>
          <p:nvPr/>
        </p:nvGrpSpPr>
        <p:grpSpPr>
          <a:xfrm>
            <a:off x="8458246" y="44937"/>
            <a:ext cx="3448005" cy="3252158"/>
            <a:chOff x="0" y="0"/>
            <a:chExt cx="6350000" cy="5989320"/>
          </a:xfrm>
        </p:grpSpPr>
        <p:sp>
          <p:nvSpPr>
            <p:cNvPr id="12" name="Freeform 12"/>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FF5757">
                <a:alpha val="49804"/>
              </a:srgbClr>
            </a:solidFill>
          </p:spPr>
        </p:sp>
      </p:grpSp>
      <p:grpSp>
        <p:nvGrpSpPr>
          <p:cNvPr id="13" name="Group 13"/>
          <p:cNvGrpSpPr/>
          <p:nvPr/>
        </p:nvGrpSpPr>
        <p:grpSpPr>
          <a:xfrm>
            <a:off x="8654233" y="3790697"/>
            <a:ext cx="3252017" cy="3067303"/>
            <a:chOff x="0" y="0"/>
            <a:chExt cx="6350000" cy="5989320"/>
          </a:xfrm>
        </p:grpSpPr>
        <p:sp>
          <p:nvSpPr>
            <p:cNvPr id="14" name="Freeform 14"/>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004AAD">
                <a:alpha val="49804"/>
              </a:srgbClr>
            </a:solidFill>
          </p:spPr>
        </p:sp>
      </p:grpSp>
      <p:sp>
        <p:nvSpPr>
          <p:cNvPr id="15" name="TextBox 15"/>
          <p:cNvSpPr txBox="1"/>
          <p:nvPr/>
        </p:nvSpPr>
        <p:spPr>
          <a:xfrm>
            <a:off x="2449286" y="725269"/>
            <a:ext cx="3226572" cy="1714637"/>
          </a:xfrm>
          <a:prstGeom prst="rect">
            <a:avLst/>
          </a:prstGeom>
        </p:spPr>
        <p:txBody>
          <a:bodyPr lIns="0" tIns="0" rIns="0" bIns="0" rtlCol="0" anchor="t">
            <a:spAutoFit/>
          </a:bodyPr>
          <a:lstStyle/>
          <a:p>
            <a:pPr algn="ctr">
              <a:lnSpc>
                <a:spcPts val="2706"/>
              </a:lnSpc>
            </a:pPr>
            <a:r>
              <a:rPr lang="en-US" sz="1933">
                <a:solidFill>
                  <a:srgbClr val="000000"/>
                </a:solidFill>
                <a:latin typeface="Fira Sans 2"/>
              </a:rPr>
              <a:t>"Sometimes I've not got the confidence to speak ... and I think other </a:t>
            </a:r>
            <a:r>
              <a:rPr lang="en-US" sz="2066">
                <a:solidFill>
                  <a:srgbClr val="000000"/>
                </a:solidFill>
                <a:latin typeface="Fira Sans 2"/>
              </a:rPr>
              <a:t>people don't have the confidence to speak to us ... so nothing gets said" </a:t>
            </a:r>
          </a:p>
        </p:txBody>
      </p:sp>
      <p:sp>
        <p:nvSpPr>
          <p:cNvPr id="16" name="TextBox 16"/>
          <p:cNvSpPr txBox="1"/>
          <p:nvPr/>
        </p:nvSpPr>
        <p:spPr>
          <a:xfrm>
            <a:off x="151423" y="4282218"/>
            <a:ext cx="2879738" cy="1615635"/>
          </a:xfrm>
          <a:prstGeom prst="rect">
            <a:avLst/>
          </a:prstGeom>
        </p:spPr>
        <p:txBody>
          <a:bodyPr lIns="0" tIns="0" rIns="0" bIns="0" rtlCol="0" anchor="t">
            <a:spAutoFit/>
          </a:bodyPr>
          <a:lstStyle/>
          <a:p>
            <a:pPr algn="ctr">
              <a:lnSpc>
                <a:spcPts val="3173"/>
              </a:lnSpc>
            </a:pPr>
            <a:r>
              <a:rPr lang="en-US" sz="2267">
                <a:solidFill>
                  <a:srgbClr val="000000"/>
                </a:solidFill>
                <a:latin typeface="Fira Sans 2"/>
              </a:rPr>
              <a:t>"Building trust so that</a:t>
            </a:r>
          </a:p>
          <a:p>
            <a:pPr algn="ctr">
              <a:lnSpc>
                <a:spcPts val="3173"/>
              </a:lnSpc>
            </a:pPr>
            <a:r>
              <a:rPr lang="en-US" sz="2267">
                <a:solidFill>
                  <a:srgbClr val="000000"/>
                </a:solidFill>
                <a:latin typeface="Fira Sans 2"/>
              </a:rPr>
              <a:t>we feel comfortable</a:t>
            </a:r>
          </a:p>
          <a:p>
            <a:pPr algn="ctr">
              <a:lnSpc>
                <a:spcPts val="3173"/>
              </a:lnSpc>
            </a:pPr>
            <a:r>
              <a:rPr lang="en-US" sz="2267">
                <a:solidFill>
                  <a:srgbClr val="000000"/>
                </a:solidFill>
                <a:latin typeface="Fira Sans 2"/>
              </a:rPr>
              <a:t>helps us to have </a:t>
            </a:r>
          </a:p>
          <a:p>
            <a:pPr algn="ctr">
              <a:lnSpc>
                <a:spcPts val="3173"/>
              </a:lnSpc>
            </a:pPr>
            <a:r>
              <a:rPr lang="en-US" sz="2267">
                <a:solidFill>
                  <a:srgbClr val="000000"/>
                </a:solidFill>
                <a:latin typeface="Fira Sans 2"/>
              </a:rPr>
              <a:t>a voice" </a:t>
            </a:r>
          </a:p>
        </p:txBody>
      </p:sp>
      <p:sp>
        <p:nvSpPr>
          <p:cNvPr id="17" name="TextBox 17"/>
          <p:cNvSpPr txBox="1"/>
          <p:nvPr/>
        </p:nvSpPr>
        <p:spPr>
          <a:xfrm>
            <a:off x="6083296" y="2193042"/>
            <a:ext cx="2898195" cy="2208361"/>
          </a:xfrm>
          <a:prstGeom prst="rect">
            <a:avLst/>
          </a:prstGeom>
        </p:spPr>
        <p:txBody>
          <a:bodyPr lIns="0" tIns="0" rIns="0" bIns="0" rtlCol="0" anchor="t">
            <a:spAutoFit/>
          </a:bodyPr>
          <a:lstStyle/>
          <a:p>
            <a:pPr algn="ctr">
              <a:lnSpc>
                <a:spcPts val="2893"/>
              </a:lnSpc>
            </a:pPr>
            <a:r>
              <a:rPr lang="en-US" sz="2066">
                <a:solidFill>
                  <a:srgbClr val="000000"/>
                </a:solidFill>
                <a:latin typeface="Fira Sans 2"/>
              </a:rPr>
              <a:t>"I have seen when </a:t>
            </a:r>
          </a:p>
          <a:p>
            <a:pPr algn="ctr">
              <a:lnSpc>
                <a:spcPts val="2893"/>
              </a:lnSpc>
            </a:pPr>
            <a:r>
              <a:rPr lang="en-US" sz="2066">
                <a:solidFill>
                  <a:srgbClr val="000000"/>
                </a:solidFill>
                <a:latin typeface="Fira Sans 2"/>
              </a:rPr>
              <a:t>other's wont let people</a:t>
            </a:r>
          </a:p>
          <a:p>
            <a:pPr algn="ctr">
              <a:lnSpc>
                <a:spcPts val="2893"/>
              </a:lnSpc>
            </a:pPr>
            <a:r>
              <a:rPr lang="en-US" sz="2066">
                <a:solidFill>
                  <a:srgbClr val="000000"/>
                </a:solidFill>
                <a:latin typeface="Fira Sans 2"/>
              </a:rPr>
              <a:t>have a chance to speak </a:t>
            </a:r>
          </a:p>
          <a:p>
            <a:pPr algn="ctr">
              <a:lnSpc>
                <a:spcPts val="2893"/>
              </a:lnSpc>
            </a:pPr>
            <a:r>
              <a:rPr lang="en-US" sz="2066">
                <a:solidFill>
                  <a:srgbClr val="000000"/>
                </a:solidFill>
                <a:latin typeface="Fira Sans 2"/>
              </a:rPr>
              <a:t>and say what they feel</a:t>
            </a:r>
          </a:p>
          <a:p>
            <a:pPr algn="ctr">
              <a:lnSpc>
                <a:spcPts val="2893"/>
              </a:lnSpc>
            </a:pPr>
            <a:r>
              <a:rPr lang="en-US" sz="2066">
                <a:solidFill>
                  <a:srgbClr val="000000"/>
                </a:solidFill>
                <a:latin typeface="Fira Sans 2"/>
              </a:rPr>
              <a:t>- communication breaks</a:t>
            </a:r>
          </a:p>
          <a:p>
            <a:pPr algn="ctr">
              <a:lnSpc>
                <a:spcPts val="2893"/>
              </a:lnSpc>
            </a:pPr>
            <a:r>
              <a:rPr lang="en-US" sz="2066">
                <a:solidFill>
                  <a:srgbClr val="000000"/>
                </a:solidFill>
                <a:latin typeface="Fira Sans 2"/>
              </a:rPr>
              <a:t>down" </a:t>
            </a:r>
          </a:p>
        </p:txBody>
      </p:sp>
      <p:sp>
        <p:nvSpPr>
          <p:cNvPr id="18" name="TextBox 18"/>
          <p:cNvSpPr txBox="1"/>
          <p:nvPr/>
        </p:nvSpPr>
        <p:spPr>
          <a:xfrm>
            <a:off x="8458246" y="470112"/>
            <a:ext cx="3448005" cy="1615635"/>
          </a:xfrm>
          <a:prstGeom prst="rect">
            <a:avLst/>
          </a:prstGeom>
        </p:spPr>
        <p:txBody>
          <a:bodyPr lIns="0" tIns="0" rIns="0" bIns="0" rtlCol="0" anchor="t">
            <a:spAutoFit/>
          </a:bodyPr>
          <a:lstStyle/>
          <a:p>
            <a:pPr algn="ctr">
              <a:lnSpc>
                <a:spcPts val="3173"/>
              </a:lnSpc>
            </a:pPr>
            <a:r>
              <a:rPr lang="en-US" sz="2267">
                <a:solidFill>
                  <a:srgbClr val="000000"/>
                </a:solidFill>
                <a:latin typeface="Fira Sans 2"/>
              </a:rPr>
              <a:t>"Needs to be an authentic process so we can see an outcome and feel genuinely part of it"</a:t>
            </a:r>
          </a:p>
        </p:txBody>
      </p:sp>
      <p:sp>
        <p:nvSpPr>
          <p:cNvPr id="19" name="TextBox 19"/>
          <p:cNvSpPr txBox="1"/>
          <p:nvPr/>
        </p:nvSpPr>
        <p:spPr>
          <a:xfrm>
            <a:off x="3031161" y="3384550"/>
            <a:ext cx="3143587" cy="1615635"/>
          </a:xfrm>
          <a:prstGeom prst="rect">
            <a:avLst/>
          </a:prstGeom>
        </p:spPr>
        <p:txBody>
          <a:bodyPr lIns="0" tIns="0" rIns="0" bIns="0" rtlCol="0" anchor="t">
            <a:spAutoFit/>
          </a:bodyPr>
          <a:lstStyle/>
          <a:p>
            <a:pPr algn="ctr">
              <a:lnSpc>
                <a:spcPts val="3173"/>
              </a:lnSpc>
            </a:pPr>
            <a:r>
              <a:rPr lang="en-US" sz="2267">
                <a:solidFill>
                  <a:srgbClr val="000000"/>
                </a:solidFill>
                <a:latin typeface="Fira Sans 2"/>
              </a:rPr>
              <a:t>"There should be equal respect up and down.  Respect and listening should be both ways".</a:t>
            </a:r>
          </a:p>
        </p:txBody>
      </p:sp>
      <p:sp>
        <p:nvSpPr>
          <p:cNvPr id="20" name="TextBox 20"/>
          <p:cNvSpPr txBox="1"/>
          <p:nvPr/>
        </p:nvSpPr>
        <p:spPr>
          <a:xfrm>
            <a:off x="8762663" y="4189609"/>
            <a:ext cx="3143587" cy="2026004"/>
          </a:xfrm>
          <a:prstGeom prst="rect">
            <a:avLst/>
          </a:prstGeom>
        </p:spPr>
        <p:txBody>
          <a:bodyPr lIns="0" tIns="0" rIns="0" bIns="0" rtlCol="0" anchor="t">
            <a:spAutoFit/>
          </a:bodyPr>
          <a:lstStyle/>
          <a:p>
            <a:pPr algn="ctr">
              <a:lnSpc>
                <a:spcPts val="3173"/>
              </a:lnSpc>
            </a:pPr>
            <a:r>
              <a:rPr lang="en-US" sz="2267">
                <a:solidFill>
                  <a:srgbClr val="000000"/>
                </a:solidFill>
                <a:latin typeface="Fira Sans 2"/>
              </a:rPr>
              <a:t>"I feel relieved. When I understand something, I don’t get stressed or frustrated.” </a:t>
            </a:r>
          </a:p>
          <a:p>
            <a:pPr algn="ctr">
              <a:lnSpc>
                <a:spcPts val="3173"/>
              </a:lnSpc>
            </a:pPr>
            <a:endParaRPr lang="en-US" sz="2267">
              <a:solidFill>
                <a:srgbClr val="000000"/>
              </a:solidFill>
              <a:latin typeface="Fira Sans 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27535" y="339297"/>
            <a:ext cx="1691777" cy="154057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3605" y="2081818"/>
            <a:ext cx="3080876" cy="2694366"/>
          </a:xfrm>
          <a:prstGeom prst="rect">
            <a:avLst/>
          </a:prstGeom>
        </p:spPr>
      </p:pic>
      <p:sp>
        <p:nvSpPr>
          <p:cNvPr id="4" name="TextBox 4"/>
          <p:cNvSpPr txBox="1"/>
          <p:nvPr/>
        </p:nvSpPr>
        <p:spPr>
          <a:xfrm>
            <a:off x="2697873" y="583744"/>
            <a:ext cx="7930003" cy="564963"/>
          </a:xfrm>
          <a:prstGeom prst="rect">
            <a:avLst/>
          </a:prstGeom>
        </p:spPr>
        <p:txBody>
          <a:bodyPr lIns="0" tIns="0" rIns="0" bIns="0" rtlCol="0" anchor="t">
            <a:spAutoFit/>
          </a:bodyPr>
          <a:lstStyle/>
          <a:p>
            <a:pPr algn="ctr">
              <a:lnSpc>
                <a:spcPts val="4667"/>
              </a:lnSpc>
            </a:pPr>
            <a:r>
              <a:rPr lang="en-US" sz="3334">
                <a:solidFill>
                  <a:srgbClr val="000000"/>
                </a:solidFill>
                <a:latin typeface="Fira Sans 1"/>
              </a:rPr>
              <a:t>Research highlights (approx. 500 people)</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55562" y="2081818"/>
            <a:ext cx="3080876" cy="269436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02521" y="1879872"/>
            <a:ext cx="3080876" cy="2694366"/>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0161" y="4163634"/>
            <a:ext cx="3080876" cy="269436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908823" y="4315374"/>
            <a:ext cx="3080876" cy="2694366"/>
          </a:xfrm>
          <a:prstGeom prst="rect">
            <a:avLst/>
          </a:prstGeom>
        </p:spPr>
      </p:pic>
      <p:sp>
        <p:nvSpPr>
          <p:cNvPr id="9" name="TextBox 9"/>
          <p:cNvSpPr txBox="1"/>
          <p:nvPr/>
        </p:nvSpPr>
        <p:spPr>
          <a:xfrm rot="-95705">
            <a:off x="795901" y="2236295"/>
            <a:ext cx="2859899" cy="1413720"/>
          </a:xfrm>
          <a:prstGeom prst="rect">
            <a:avLst/>
          </a:prstGeom>
        </p:spPr>
        <p:txBody>
          <a:bodyPr lIns="0" tIns="0" rIns="0" bIns="0" rtlCol="0" anchor="t">
            <a:spAutoFit/>
          </a:bodyPr>
          <a:lstStyle/>
          <a:p>
            <a:pPr>
              <a:lnSpc>
                <a:spcPts val="2779"/>
              </a:lnSpc>
            </a:pPr>
            <a:r>
              <a:rPr lang="en-US" sz="1985">
                <a:solidFill>
                  <a:srgbClr val="000000"/>
                </a:solidFill>
                <a:latin typeface="Fira Sans 1"/>
              </a:rPr>
              <a:t>Self-advocacy should always be the first point of call - however not always possible</a:t>
            </a:r>
          </a:p>
        </p:txBody>
      </p:sp>
      <p:sp>
        <p:nvSpPr>
          <p:cNvPr id="10" name="TextBox 10"/>
          <p:cNvSpPr txBox="1"/>
          <p:nvPr/>
        </p:nvSpPr>
        <p:spPr>
          <a:xfrm>
            <a:off x="6096000" y="4450620"/>
            <a:ext cx="2706521" cy="1750992"/>
          </a:xfrm>
          <a:prstGeom prst="rect">
            <a:avLst/>
          </a:prstGeom>
        </p:spPr>
        <p:txBody>
          <a:bodyPr lIns="0" tIns="0" rIns="0" bIns="0" rtlCol="0" anchor="t">
            <a:spAutoFit/>
          </a:bodyPr>
          <a:lstStyle/>
          <a:p>
            <a:pPr algn="ctr">
              <a:lnSpc>
                <a:spcPts val="2276"/>
              </a:lnSpc>
            </a:pPr>
            <a:r>
              <a:rPr lang="en-US" sz="1625">
                <a:solidFill>
                  <a:srgbClr val="000000"/>
                </a:solidFill>
                <a:latin typeface="Fira Sans 1"/>
              </a:rPr>
              <a:t> Know Your Audience:  when speaking and including people in your work, adapt your material to how people understand, not necessarily how they communicate</a:t>
            </a:r>
          </a:p>
        </p:txBody>
      </p:sp>
      <p:sp>
        <p:nvSpPr>
          <p:cNvPr id="11" name="TextBox 11"/>
          <p:cNvSpPr txBox="1"/>
          <p:nvPr/>
        </p:nvSpPr>
        <p:spPr>
          <a:xfrm rot="-95705">
            <a:off x="4792382" y="2410365"/>
            <a:ext cx="2822045" cy="1313436"/>
          </a:xfrm>
          <a:prstGeom prst="rect">
            <a:avLst/>
          </a:prstGeom>
        </p:spPr>
        <p:txBody>
          <a:bodyPr lIns="0" tIns="0" rIns="0" bIns="0" rtlCol="0" anchor="t">
            <a:spAutoFit/>
          </a:bodyPr>
          <a:lstStyle/>
          <a:p>
            <a:pPr>
              <a:lnSpc>
                <a:spcPts val="2609"/>
              </a:lnSpc>
            </a:pPr>
            <a:r>
              <a:rPr lang="en-US" sz="1863">
                <a:solidFill>
                  <a:srgbClr val="000000"/>
                </a:solidFill>
                <a:latin typeface="Fira Sans 1"/>
              </a:rPr>
              <a:t>A one-size-fits-all approach to engagement &amp; communication inevitably excludes some people</a:t>
            </a:r>
          </a:p>
        </p:txBody>
      </p:sp>
      <p:sp>
        <p:nvSpPr>
          <p:cNvPr id="12" name="TextBox 12"/>
          <p:cNvSpPr txBox="1"/>
          <p:nvPr/>
        </p:nvSpPr>
        <p:spPr>
          <a:xfrm rot="-95705">
            <a:off x="9008118" y="2263017"/>
            <a:ext cx="2626844" cy="1055995"/>
          </a:xfrm>
          <a:prstGeom prst="rect">
            <a:avLst/>
          </a:prstGeom>
        </p:spPr>
        <p:txBody>
          <a:bodyPr lIns="0" tIns="0" rIns="0" bIns="0" rtlCol="0" anchor="t">
            <a:spAutoFit/>
          </a:bodyPr>
          <a:lstStyle/>
          <a:p>
            <a:pPr>
              <a:lnSpc>
                <a:spcPts val="2833"/>
              </a:lnSpc>
            </a:pPr>
            <a:r>
              <a:rPr lang="en-US" sz="2023">
                <a:solidFill>
                  <a:srgbClr val="000000"/>
                </a:solidFill>
                <a:latin typeface="Fira Sans 1"/>
              </a:rPr>
              <a:t>People’s views should be sought to have a tangible impact on their lives. </a:t>
            </a:r>
          </a:p>
        </p:txBody>
      </p:sp>
      <p:sp>
        <p:nvSpPr>
          <p:cNvPr id="13" name="TextBox 13"/>
          <p:cNvSpPr txBox="1"/>
          <p:nvPr/>
        </p:nvSpPr>
        <p:spPr>
          <a:xfrm>
            <a:off x="2058771" y="4302673"/>
            <a:ext cx="2343656" cy="1335815"/>
          </a:xfrm>
          <a:prstGeom prst="rect">
            <a:avLst/>
          </a:prstGeom>
        </p:spPr>
        <p:txBody>
          <a:bodyPr lIns="0" tIns="0" rIns="0" bIns="0" rtlCol="0" anchor="t">
            <a:spAutoFit/>
          </a:bodyPr>
          <a:lstStyle/>
          <a:p>
            <a:pPr algn="ctr">
              <a:lnSpc>
                <a:spcPts val="2089"/>
              </a:lnSpc>
              <a:spcBef>
                <a:spcPct val="0"/>
              </a:spcBef>
            </a:pPr>
            <a:r>
              <a:rPr lang="en-US" sz="1671">
                <a:solidFill>
                  <a:srgbClr val="000000"/>
                </a:solidFill>
                <a:latin typeface="Fira Sans 1"/>
              </a:rPr>
              <a:t>Cast wide nets out in the community to gain a true understanding of who our communities are and what is affecting them.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E5F2C66-9933-0A4F-ADFD-9BBACE6C6F5B}"/>
              </a:ext>
            </a:extLst>
          </p:cNvPr>
          <p:cNvSpPr txBox="1"/>
          <p:nvPr/>
        </p:nvSpPr>
        <p:spPr>
          <a:xfrm>
            <a:off x="778213" y="1624519"/>
            <a:ext cx="10505872" cy="1754326"/>
          </a:xfrm>
          <a:prstGeom prst="rect">
            <a:avLst/>
          </a:prstGeom>
          <a:noFill/>
        </p:spPr>
        <p:txBody>
          <a:bodyPr wrap="square" rtlCol="0">
            <a:spAutoFit/>
          </a:bodyPr>
          <a:lstStyle/>
          <a:p>
            <a:r>
              <a:rPr lang="en-GB" dirty="0"/>
              <a:t>Please use this link to access the Accessible Communication film created by Cwm </a:t>
            </a:r>
            <a:r>
              <a:rPr lang="en-GB" dirty="0" err="1"/>
              <a:t>Taf</a:t>
            </a:r>
            <a:r>
              <a:rPr lang="en-GB" dirty="0"/>
              <a:t> People First as well as their research findings report:</a:t>
            </a:r>
          </a:p>
          <a:p>
            <a:endParaRPr lang="en-GB" dirty="0"/>
          </a:p>
          <a:p>
            <a:r>
              <a:rPr lang="en-GB" dirty="0">
                <a:hlinkClick r:id="rId2"/>
              </a:rPr>
              <a:t>http://www.ourvoicematters.org.uk/learning-disabilities/accessible-communication-research/</a:t>
            </a:r>
            <a:endParaRPr lang="en-GB" dirty="0"/>
          </a:p>
          <a:p>
            <a:endParaRPr lang="en-GB" dirty="0"/>
          </a:p>
          <a:p>
            <a:endParaRPr lang="en-GB" dirty="0"/>
          </a:p>
        </p:txBody>
      </p:sp>
    </p:spTree>
    <p:extLst>
      <p:ext uri="{BB962C8B-B14F-4D97-AF65-F5344CB8AC3E}">
        <p14:creationId xmlns:p14="http://schemas.microsoft.com/office/powerpoint/2010/main" val="55498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1C1C6-87C8-0444-AB9D-01FD9C927937}"/>
              </a:ext>
            </a:extLst>
          </p:cNvPr>
          <p:cNvPicPr>
            <a:picLocks noChangeAspect="1"/>
          </p:cNvPicPr>
          <p:nvPr/>
        </p:nvPicPr>
        <p:blipFill rotWithShape="1">
          <a:blip r:embed="rId2"/>
          <a:srcRect l="8092" t="16063" r="7469" b="2625"/>
          <a:stretch/>
        </p:blipFill>
        <p:spPr>
          <a:xfrm>
            <a:off x="0" y="9379"/>
            <a:ext cx="5029200" cy="6848621"/>
          </a:xfrm>
          <a:prstGeom prst="rect">
            <a:avLst/>
          </a:prstGeom>
        </p:spPr>
      </p:pic>
      <p:sp>
        <p:nvSpPr>
          <p:cNvPr id="6" name="TextBox 5">
            <a:extLst>
              <a:ext uri="{FF2B5EF4-FFF2-40B4-BE49-F238E27FC236}">
                <a16:creationId xmlns:a16="http://schemas.microsoft.com/office/drawing/2014/main" id="{ED2A3DF3-85FF-4240-965F-42F75D3E146E}"/>
              </a:ext>
            </a:extLst>
          </p:cNvPr>
          <p:cNvSpPr txBox="1"/>
          <p:nvPr/>
        </p:nvSpPr>
        <p:spPr>
          <a:xfrm>
            <a:off x="5527588" y="21736"/>
            <a:ext cx="5577017" cy="17648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spc="-50" dirty="0">
                <a:solidFill>
                  <a:srgbClr val="F6981D"/>
                </a:solidFill>
                <a:latin typeface="+mj-lt"/>
                <a:ea typeface="+mj-ea"/>
                <a:cs typeface="+mj-cs"/>
              </a:rPr>
              <a:t>The Conversation Journey</a:t>
            </a:r>
            <a:endParaRPr lang="en-US" sz="4400" b="1" spc="-50" dirty="0">
              <a:solidFill>
                <a:srgbClr val="F6981D"/>
              </a:solidFill>
              <a:ea typeface="+mj-ea"/>
              <a:cs typeface="+mj-cs"/>
            </a:endParaRPr>
          </a:p>
        </p:txBody>
      </p:sp>
      <p:sp>
        <p:nvSpPr>
          <p:cNvPr id="7" name="TextBox 6">
            <a:extLst>
              <a:ext uri="{FF2B5EF4-FFF2-40B4-BE49-F238E27FC236}">
                <a16:creationId xmlns:a16="http://schemas.microsoft.com/office/drawing/2014/main" id="{6660E1D0-F8AF-0C45-83DF-EB2F02D8E0B3}"/>
              </a:ext>
            </a:extLst>
          </p:cNvPr>
          <p:cNvSpPr txBox="1"/>
          <p:nvPr/>
        </p:nvSpPr>
        <p:spPr>
          <a:xfrm>
            <a:off x="6388443" y="2236486"/>
            <a:ext cx="453493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6981D"/>
                </a:solidFill>
              </a:rPr>
              <a:t>Not just a one off</a:t>
            </a:r>
          </a:p>
        </p:txBody>
      </p:sp>
      <p:sp>
        <p:nvSpPr>
          <p:cNvPr id="8" name="TextBox 7">
            <a:extLst>
              <a:ext uri="{FF2B5EF4-FFF2-40B4-BE49-F238E27FC236}">
                <a16:creationId xmlns:a16="http://schemas.microsoft.com/office/drawing/2014/main" id="{4C8407FC-9ED3-1740-A0C8-B244169A7F3F}"/>
              </a:ext>
            </a:extLst>
          </p:cNvPr>
          <p:cNvSpPr txBox="1"/>
          <p:nvPr/>
        </p:nvSpPr>
        <p:spPr>
          <a:xfrm>
            <a:off x="6388442" y="2868941"/>
            <a:ext cx="5239265"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6981D"/>
                </a:solidFill>
              </a:rPr>
              <a:t>Building Relationships and Developing TRUST</a:t>
            </a:r>
          </a:p>
        </p:txBody>
      </p:sp>
      <p:sp>
        <p:nvSpPr>
          <p:cNvPr id="9" name="TextBox 8">
            <a:extLst>
              <a:ext uri="{FF2B5EF4-FFF2-40B4-BE49-F238E27FC236}">
                <a16:creationId xmlns:a16="http://schemas.microsoft.com/office/drawing/2014/main" id="{A639C037-30E8-2F45-BF07-0796688A2BDA}"/>
              </a:ext>
            </a:extLst>
          </p:cNvPr>
          <p:cNvSpPr txBox="1"/>
          <p:nvPr/>
        </p:nvSpPr>
        <p:spPr>
          <a:xfrm>
            <a:off x="6388442" y="3993839"/>
            <a:ext cx="453493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6981D"/>
                </a:solidFill>
              </a:rPr>
              <a:t>Inspiring Action</a:t>
            </a:r>
          </a:p>
        </p:txBody>
      </p:sp>
      <p:sp>
        <p:nvSpPr>
          <p:cNvPr id="10" name="TextBox 9">
            <a:extLst>
              <a:ext uri="{FF2B5EF4-FFF2-40B4-BE49-F238E27FC236}">
                <a16:creationId xmlns:a16="http://schemas.microsoft.com/office/drawing/2014/main" id="{5F7B6D99-10B8-AE4D-8382-2CA523B80082}"/>
              </a:ext>
            </a:extLst>
          </p:cNvPr>
          <p:cNvSpPr txBox="1"/>
          <p:nvPr/>
        </p:nvSpPr>
        <p:spPr>
          <a:xfrm>
            <a:off x="6388442" y="4689850"/>
            <a:ext cx="453493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6981D"/>
                </a:solidFill>
              </a:rPr>
              <a:t>Feedback</a:t>
            </a:r>
          </a:p>
        </p:txBody>
      </p:sp>
      <p:sp>
        <p:nvSpPr>
          <p:cNvPr id="11" name="TextBox 10">
            <a:extLst>
              <a:ext uri="{FF2B5EF4-FFF2-40B4-BE49-F238E27FC236}">
                <a16:creationId xmlns:a16="http://schemas.microsoft.com/office/drawing/2014/main" id="{739F2EF3-B203-C74C-8AA3-59C66879D867}"/>
              </a:ext>
            </a:extLst>
          </p:cNvPr>
          <p:cNvSpPr txBox="1"/>
          <p:nvPr/>
        </p:nvSpPr>
        <p:spPr>
          <a:xfrm>
            <a:off x="6388442" y="5274625"/>
            <a:ext cx="4534930" cy="584775"/>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F6981D"/>
                </a:solidFill>
              </a:rPr>
              <a:t>Revisit and/or Build</a:t>
            </a:r>
          </a:p>
        </p:txBody>
      </p:sp>
      <p:sp>
        <p:nvSpPr>
          <p:cNvPr id="12" name="TextBox 11">
            <a:extLst>
              <a:ext uri="{FF2B5EF4-FFF2-40B4-BE49-F238E27FC236}">
                <a16:creationId xmlns:a16="http://schemas.microsoft.com/office/drawing/2014/main" id="{86317B40-1954-044F-A176-E6458ACD3472}"/>
              </a:ext>
            </a:extLst>
          </p:cNvPr>
          <p:cNvSpPr txBox="1"/>
          <p:nvPr/>
        </p:nvSpPr>
        <p:spPr>
          <a:xfrm>
            <a:off x="6096000" y="5948245"/>
            <a:ext cx="4534930" cy="1015663"/>
          </a:xfrm>
          <a:prstGeom prst="rect">
            <a:avLst/>
          </a:prstGeom>
          <a:noFill/>
        </p:spPr>
        <p:txBody>
          <a:bodyPr wrap="square" rtlCol="0">
            <a:spAutoFit/>
          </a:bodyPr>
          <a:lstStyle/>
          <a:p>
            <a:pPr algn="ctr"/>
            <a:r>
              <a:rPr lang="en-GB" sz="6000" dirty="0">
                <a:solidFill>
                  <a:srgbClr val="F6981D"/>
                </a:solidFill>
              </a:rPr>
              <a:t>SUPPORT</a:t>
            </a:r>
          </a:p>
        </p:txBody>
      </p:sp>
    </p:spTree>
    <p:extLst>
      <p:ext uri="{BB962C8B-B14F-4D97-AF65-F5344CB8AC3E}">
        <p14:creationId xmlns:p14="http://schemas.microsoft.com/office/powerpoint/2010/main" val="15518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9BA3B3-546D-284B-B51C-4AFB47269B6F}"/>
              </a:ext>
            </a:extLst>
          </p:cNvPr>
          <p:cNvSpPr txBox="1"/>
          <p:nvPr/>
        </p:nvSpPr>
        <p:spPr>
          <a:xfrm>
            <a:off x="172996" y="101553"/>
            <a:ext cx="12019004" cy="707886"/>
          </a:xfrm>
          <a:prstGeom prst="rect">
            <a:avLst/>
          </a:prstGeom>
          <a:noFill/>
        </p:spPr>
        <p:txBody>
          <a:bodyPr wrap="square" rtlCol="0">
            <a:spAutoFit/>
          </a:bodyPr>
          <a:lstStyle/>
          <a:p>
            <a:r>
              <a:rPr lang="en-GB" sz="4000" b="1" dirty="0">
                <a:solidFill>
                  <a:schemeClr val="bg1"/>
                </a:solidFill>
                <a:cs typeface="Arial" panose="020B0604020202020204" pitchFamily="34" charset="0"/>
              </a:rPr>
              <a:t>Breakout Room/</a:t>
            </a:r>
            <a:r>
              <a:rPr lang="en-GB" sz="4000" b="1" dirty="0" err="1">
                <a:solidFill>
                  <a:schemeClr val="bg1"/>
                </a:solidFill>
                <a:cs typeface="Arial" panose="020B0604020202020204" pitchFamily="34" charset="0"/>
              </a:rPr>
              <a:t>Jamboard</a:t>
            </a:r>
            <a:r>
              <a:rPr lang="en-GB" sz="4000" b="1" dirty="0">
                <a:solidFill>
                  <a:schemeClr val="bg1"/>
                </a:solidFill>
                <a:cs typeface="Arial" panose="020B0604020202020204" pitchFamily="34" charset="0"/>
              </a:rPr>
              <a:t> Activity 3: Supporting People</a:t>
            </a:r>
          </a:p>
        </p:txBody>
      </p:sp>
      <p:sp>
        <p:nvSpPr>
          <p:cNvPr id="6" name="TextBox 5">
            <a:extLst>
              <a:ext uri="{FF2B5EF4-FFF2-40B4-BE49-F238E27FC236}">
                <a16:creationId xmlns:a16="http://schemas.microsoft.com/office/drawing/2014/main" id="{060C23B2-B417-5043-8512-F51C292AB290}"/>
              </a:ext>
            </a:extLst>
          </p:cNvPr>
          <p:cNvSpPr txBox="1"/>
          <p:nvPr/>
        </p:nvSpPr>
        <p:spPr>
          <a:xfrm>
            <a:off x="172996" y="1060350"/>
            <a:ext cx="11846008"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bg1"/>
                </a:solidFill>
              </a:rPr>
              <a:t>15 minutes</a:t>
            </a:r>
          </a:p>
          <a:p>
            <a:pPr marL="457200" indent="-457200">
              <a:buFont typeface="Arial" panose="020B0604020202020204" pitchFamily="34" charset="0"/>
              <a:buChar char="•"/>
            </a:pPr>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Use </a:t>
            </a:r>
            <a:r>
              <a:rPr lang="en-GB" sz="3200" dirty="0" err="1">
                <a:solidFill>
                  <a:schemeClr val="bg1"/>
                </a:solidFill>
              </a:rPr>
              <a:t>Jamboard</a:t>
            </a:r>
            <a:r>
              <a:rPr lang="en-GB" sz="3200" dirty="0">
                <a:solidFill>
                  <a:schemeClr val="bg1"/>
                </a:solidFill>
              </a:rPr>
              <a:t> slides 8-10 to reflect on how we could support people Before, During and After a conversation or engagement activity</a:t>
            </a:r>
          </a:p>
        </p:txBody>
      </p:sp>
    </p:spTree>
    <p:extLst>
      <p:ext uri="{BB962C8B-B14F-4D97-AF65-F5344CB8AC3E}">
        <p14:creationId xmlns:p14="http://schemas.microsoft.com/office/powerpoint/2010/main" val="33187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1B6FCB-0BF3-9D4A-9FB0-68662758597A}"/>
              </a:ext>
            </a:extLst>
          </p:cNvPr>
          <p:cNvPicPr>
            <a:picLocks noChangeAspect="1"/>
          </p:cNvPicPr>
          <p:nvPr/>
        </p:nvPicPr>
        <p:blipFill rotWithShape="1">
          <a:blip r:embed="rId2"/>
          <a:srcRect b="9190"/>
          <a:stretch/>
        </p:blipFill>
        <p:spPr>
          <a:xfrm>
            <a:off x="6845643" y="0"/>
            <a:ext cx="5346357" cy="6862376"/>
          </a:xfrm>
          <a:prstGeom prst="rect">
            <a:avLst/>
          </a:prstGeom>
        </p:spPr>
      </p:pic>
      <p:sp>
        <p:nvSpPr>
          <p:cNvPr id="6" name="TextBox 5">
            <a:extLst>
              <a:ext uri="{FF2B5EF4-FFF2-40B4-BE49-F238E27FC236}">
                <a16:creationId xmlns:a16="http://schemas.microsoft.com/office/drawing/2014/main" id="{60F1DB2C-F79B-534A-9A1F-351F740793C0}"/>
              </a:ext>
            </a:extLst>
          </p:cNvPr>
          <p:cNvSpPr txBox="1"/>
          <p:nvPr/>
        </p:nvSpPr>
        <p:spPr>
          <a:xfrm>
            <a:off x="518983" y="98854"/>
            <a:ext cx="5577017" cy="101111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spc="-50" dirty="0">
                <a:solidFill>
                  <a:srgbClr val="F6981D"/>
                </a:solidFill>
                <a:latin typeface="+mj-lt"/>
                <a:ea typeface="+mj-ea"/>
                <a:cs typeface="+mj-cs"/>
              </a:rPr>
              <a:t>Purpose of the Toolkit</a:t>
            </a:r>
            <a:endParaRPr lang="en-US" sz="4400" b="1" spc="-50" dirty="0">
              <a:solidFill>
                <a:srgbClr val="F6981D"/>
              </a:solidFill>
              <a:ea typeface="+mj-ea"/>
              <a:cs typeface="+mj-cs"/>
            </a:endParaRPr>
          </a:p>
        </p:txBody>
      </p:sp>
      <p:sp>
        <p:nvSpPr>
          <p:cNvPr id="7" name="TextBox 6">
            <a:extLst>
              <a:ext uri="{FF2B5EF4-FFF2-40B4-BE49-F238E27FC236}">
                <a16:creationId xmlns:a16="http://schemas.microsoft.com/office/drawing/2014/main" id="{3AB3D757-AB00-3A49-A557-6F912590E2BF}"/>
              </a:ext>
            </a:extLst>
          </p:cNvPr>
          <p:cNvSpPr txBox="1"/>
          <p:nvPr/>
        </p:nvSpPr>
        <p:spPr>
          <a:xfrm>
            <a:off x="32949" y="1544508"/>
            <a:ext cx="6812693"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6981D"/>
                </a:solidFill>
              </a:rPr>
              <a:t>To provide opportunities for the people living in Cwm </a:t>
            </a:r>
            <a:r>
              <a:rPr lang="en-GB" sz="2800" dirty="0" err="1">
                <a:solidFill>
                  <a:srgbClr val="F6981D"/>
                </a:solidFill>
              </a:rPr>
              <a:t>Taf</a:t>
            </a:r>
            <a:r>
              <a:rPr lang="en-GB" sz="2800" dirty="0">
                <a:solidFill>
                  <a:srgbClr val="F6981D"/>
                </a:solidFill>
              </a:rPr>
              <a:t> Morgannwg to tell decision makers What Matters To Them</a:t>
            </a:r>
          </a:p>
        </p:txBody>
      </p:sp>
      <p:sp>
        <p:nvSpPr>
          <p:cNvPr id="8" name="TextBox 7">
            <a:extLst>
              <a:ext uri="{FF2B5EF4-FFF2-40B4-BE49-F238E27FC236}">
                <a16:creationId xmlns:a16="http://schemas.microsoft.com/office/drawing/2014/main" id="{9F3A9D2B-8B26-054A-820C-4FDD8C016914}"/>
              </a:ext>
            </a:extLst>
          </p:cNvPr>
          <p:cNvSpPr txBox="1"/>
          <p:nvPr/>
        </p:nvSpPr>
        <p:spPr>
          <a:xfrm>
            <a:off x="32949" y="3126790"/>
            <a:ext cx="6602629"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6981D"/>
                </a:solidFill>
              </a:rPr>
              <a:t>To inform partner organisations what/type of information we are looking for</a:t>
            </a:r>
          </a:p>
        </p:txBody>
      </p:sp>
      <p:sp>
        <p:nvSpPr>
          <p:cNvPr id="9" name="TextBox 8">
            <a:extLst>
              <a:ext uri="{FF2B5EF4-FFF2-40B4-BE49-F238E27FC236}">
                <a16:creationId xmlns:a16="http://schemas.microsoft.com/office/drawing/2014/main" id="{C1C85FA0-85FF-C64B-BB11-646ACF44E7DE}"/>
              </a:ext>
            </a:extLst>
          </p:cNvPr>
          <p:cNvSpPr txBox="1"/>
          <p:nvPr/>
        </p:nvSpPr>
        <p:spPr>
          <a:xfrm>
            <a:off x="0" y="4620994"/>
            <a:ext cx="6602629"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rgbClr val="F6981D"/>
                </a:solidFill>
              </a:rPr>
              <a:t>To provide ideas of conversation starters through the suggested activities</a:t>
            </a:r>
          </a:p>
        </p:txBody>
      </p:sp>
    </p:spTree>
    <p:extLst>
      <p:ext uri="{BB962C8B-B14F-4D97-AF65-F5344CB8AC3E}">
        <p14:creationId xmlns:p14="http://schemas.microsoft.com/office/powerpoint/2010/main" val="27845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9BA3B3-546D-284B-B51C-4AFB47269B6F}"/>
              </a:ext>
            </a:extLst>
          </p:cNvPr>
          <p:cNvSpPr txBox="1"/>
          <p:nvPr/>
        </p:nvSpPr>
        <p:spPr>
          <a:xfrm>
            <a:off x="172996" y="101553"/>
            <a:ext cx="12019004" cy="707886"/>
          </a:xfrm>
          <a:prstGeom prst="rect">
            <a:avLst/>
          </a:prstGeom>
          <a:noFill/>
        </p:spPr>
        <p:txBody>
          <a:bodyPr wrap="square" rtlCol="0">
            <a:spAutoFit/>
          </a:bodyPr>
          <a:lstStyle/>
          <a:p>
            <a:r>
              <a:rPr lang="en-GB" sz="4000" b="1" dirty="0">
                <a:solidFill>
                  <a:schemeClr val="bg1"/>
                </a:solidFill>
                <a:cs typeface="Arial" panose="020B0604020202020204" pitchFamily="34" charset="0"/>
              </a:rPr>
              <a:t>Breakout Room/</a:t>
            </a:r>
            <a:r>
              <a:rPr lang="en-GB" sz="4000" b="1" dirty="0" err="1">
                <a:solidFill>
                  <a:schemeClr val="bg1"/>
                </a:solidFill>
                <a:cs typeface="Arial" panose="020B0604020202020204" pitchFamily="34" charset="0"/>
              </a:rPr>
              <a:t>Jamboard</a:t>
            </a:r>
            <a:r>
              <a:rPr lang="en-GB" sz="4000" b="1" dirty="0">
                <a:solidFill>
                  <a:schemeClr val="bg1"/>
                </a:solidFill>
                <a:cs typeface="Arial" panose="020B0604020202020204" pitchFamily="34" charset="0"/>
              </a:rPr>
              <a:t> Activity 4: 1 Positive Change</a:t>
            </a:r>
          </a:p>
        </p:txBody>
      </p:sp>
      <p:sp>
        <p:nvSpPr>
          <p:cNvPr id="6" name="TextBox 5">
            <a:extLst>
              <a:ext uri="{FF2B5EF4-FFF2-40B4-BE49-F238E27FC236}">
                <a16:creationId xmlns:a16="http://schemas.microsoft.com/office/drawing/2014/main" id="{060C23B2-B417-5043-8512-F51C292AB290}"/>
              </a:ext>
            </a:extLst>
          </p:cNvPr>
          <p:cNvSpPr txBox="1"/>
          <p:nvPr/>
        </p:nvSpPr>
        <p:spPr>
          <a:xfrm>
            <a:off x="172996" y="1034104"/>
            <a:ext cx="11846008" cy="5262979"/>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bg1"/>
                </a:solidFill>
              </a:rPr>
              <a:t>10 minutes</a:t>
            </a:r>
          </a:p>
          <a:p>
            <a:pPr marL="457200" indent="-457200">
              <a:buFont typeface="Arial" panose="020B0604020202020204" pitchFamily="34" charset="0"/>
              <a:buChar char="•"/>
            </a:pP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Claim a </a:t>
            </a:r>
            <a:r>
              <a:rPr lang="en-GB" sz="2800" dirty="0" err="1">
                <a:solidFill>
                  <a:schemeClr val="bg1"/>
                </a:solidFill>
              </a:rPr>
              <a:t>Jamboard</a:t>
            </a:r>
            <a:r>
              <a:rPr lang="en-GB" sz="2800" dirty="0">
                <a:solidFill>
                  <a:schemeClr val="bg1"/>
                </a:solidFill>
              </a:rPr>
              <a:t> slide from slide 11 onwards by typing a breakout room team name at the top of the slide</a:t>
            </a:r>
          </a:p>
          <a:p>
            <a:pPr marL="457200" indent="-457200">
              <a:buFont typeface="Arial" panose="020B0604020202020204" pitchFamily="34" charset="0"/>
              <a:buChar char="•"/>
            </a:pP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Make sure you use a slide that is not being used by another team (otherwise things might get confusing!)</a:t>
            </a:r>
          </a:p>
          <a:p>
            <a:pPr marL="457200" indent="-457200">
              <a:buFont typeface="Arial" panose="020B0604020202020204" pitchFamily="34" charset="0"/>
              <a:buChar char="•"/>
            </a:pP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Decide as a team what 1 positive change you would like to see happen</a:t>
            </a:r>
          </a:p>
          <a:p>
            <a:pPr marL="457200" indent="-457200">
              <a:buFont typeface="Arial" panose="020B0604020202020204" pitchFamily="34" charset="0"/>
              <a:buChar char="•"/>
            </a:pPr>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Work through the template to tell us what, why, how and who to make you change a reality</a:t>
            </a:r>
          </a:p>
        </p:txBody>
      </p:sp>
    </p:spTree>
    <p:extLst>
      <p:ext uri="{BB962C8B-B14F-4D97-AF65-F5344CB8AC3E}">
        <p14:creationId xmlns:p14="http://schemas.microsoft.com/office/powerpoint/2010/main" val="156153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6D783-FAF4-0A49-9561-5CE7E43B416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450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10;&#10;Description automatically generated">
            <a:extLst>
              <a:ext uri="{FF2B5EF4-FFF2-40B4-BE49-F238E27FC236}">
                <a16:creationId xmlns:a16="http://schemas.microsoft.com/office/drawing/2014/main" id="{9B358EA6-944F-8247-98CD-86D3E31C526F}"/>
              </a:ext>
            </a:extLst>
          </p:cNvPr>
          <p:cNvPicPr>
            <a:picLocks noChangeAspect="1"/>
          </p:cNvPicPr>
          <p:nvPr/>
        </p:nvPicPr>
        <p:blipFill rotWithShape="1">
          <a:blip r:embed="rId3"/>
          <a:srcRect t="10266" b="5465"/>
          <a:stretch/>
        </p:blipFill>
        <p:spPr>
          <a:xfrm>
            <a:off x="20" y="10"/>
            <a:ext cx="12191980" cy="6857990"/>
          </a:xfrm>
          <a:prstGeom prst="rect">
            <a:avLst/>
          </a:prstGeom>
        </p:spPr>
      </p:pic>
    </p:spTree>
    <p:extLst>
      <p:ext uri="{BB962C8B-B14F-4D97-AF65-F5344CB8AC3E}">
        <p14:creationId xmlns:p14="http://schemas.microsoft.com/office/powerpoint/2010/main" val="325382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9BA3B3-546D-284B-B51C-4AFB47269B6F}"/>
              </a:ext>
            </a:extLst>
          </p:cNvPr>
          <p:cNvSpPr txBox="1"/>
          <p:nvPr/>
        </p:nvSpPr>
        <p:spPr>
          <a:xfrm>
            <a:off x="172996" y="101553"/>
            <a:ext cx="10886302" cy="830997"/>
          </a:xfrm>
          <a:prstGeom prst="rect">
            <a:avLst/>
          </a:prstGeom>
          <a:noFill/>
        </p:spPr>
        <p:txBody>
          <a:bodyPr wrap="square" rtlCol="0">
            <a:spAutoFit/>
          </a:bodyPr>
          <a:lstStyle/>
          <a:p>
            <a:r>
              <a:rPr lang="en-GB" sz="4800" b="1" dirty="0">
                <a:solidFill>
                  <a:schemeClr val="bg1"/>
                </a:solidFill>
                <a:cs typeface="Arial" panose="020B0604020202020204" pitchFamily="34" charset="0"/>
              </a:rPr>
              <a:t>Workshop Breakdown</a:t>
            </a:r>
          </a:p>
        </p:txBody>
      </p:sp>
      <p:sp>
        <p:nvSpPr>
          <p:cNvPr id="7" name="TextBox 6">
            <a:extLst>
              <a:ext uri="{FF2B5EF4-FFF2-40B4-BE49-F238E27FC236}">
                <a16:creationId xmlns:a16="http://schemas.microsoft.com/office/drawing/2014/main" id="{9DD6CC6B-6480-664F-8629-C962D2C6E3A8}"/>
              </a:ext>
            </a:extLst>
          </p:cNvPr>
          <p:cNvSpPr txBox="1"/>
          <p:nvPr/>
        </p:nvSpPr>
        <p:spPr>
          <a:xfrm>
            <a:off x="172996" y="1060350"/>
            <a:ext cx="10441460" cy="5940088"/>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rPr>
              <a:t>Introductions: Breakout Room/</a:t>
            </a:r>
            <a:r>
              <a:rPr lang="en-GB" sz="2000" dirty="0" err="1">
                <a:solidFill>
                  <a:schemeClr val="bg1"/>
                </a:solidFill>
              </a:rPr>
              <a:t>Jamboard</a:t>
            </a:r>
            <a:r>
              <a:rPr lang="en-GB" sz="2000" dirty="0">
                <a:solidFill>
                  <a:schemeClr val="bg1"/>
                </a:solidFill>
              </a:rPr>
              <a:t> Activity</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Voices That Matter/Contributors to the Conversation</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Our Voice Matters Findings: Conversation Flow and Residents Top Tips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Jargon Busting: Breakout Room/</a:t>
            </a:r>
            <a:r>
              <a:rPr lang="en-GB" sz="2000" dirty="0" err="1">
                <a:solidFill>
                  <a:schemeClr val="bg1"/>
                </a:solidFill>
              </a:rPr>
              <a:t>Jamboard</a:t>
            </a:r>
            <a:r>
              <a:rPr lang="en-GB" sz="2000" dirty="0">
                <a:solidFill>
                  <a:schemeClr val="bg1"/>
                </a:solidFill>
              </a:rPr>
              <a:t> Activity</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Accessible Communication Research and Video</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The Conversation Journey</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Supporting People Before, During and After a Conversation: Breakout Room/</a:t>
            </a:r>
            <a:r>
              <a:rPr lang="en-GB" sz="2000" dirty="0" err="1">
                <a:solidFill>
                  <a:schemeClr val="bg1"/>
                </a:solidFill>
              </a:rPr>
              <a:t>Jamboard</a:t>
            </a:r>
            <a:r>
              <a:rPr lang="en-GB" sz="2000" dirty="0">
                <a:solidFill>
                  <a:schemeClr val="bg1"/>
                </a:solidFill>
              </a:rPr>
              <a:t> Activity</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Citizens Priorities Toolkit</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1 Positive Change: Breakout Room/</a:t>
            </a:r>
            <a:r>
              <a:rPr lang="en-GB" sz="2000" dirty="0" err="1">
                <a:solidFill>
                  <a:schemeClr val="bg1"/>
                </a:solidFill>
              </a:rPr>
              <a:t>Jamboard</a:t>
            </a:r>
            <a:r>
              <a:rPr lang="en-GB" sz="2000" dirty="0">
                <a:solidFill>
                  <a:schemeClr val="bg1"/>
                </a:solidFill>
              </a:rPr>
              <a:t> Activity</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Summary and Close</a:t>
            </a:r>
          </a:p>
        </p:txBody>
      </p:sp>
    </p:spTree>
    <p:extLst>
      <p:ext uri="{BB962C8B-B14F-4D97-AF65-F5344CB8AC3E}">
        <p14:creationId xmlns:p14="http://schemas.microsoft.com/office/powerpoint/2010/main" val="417203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9BA3B3-546D-284B-B51C-4AFB47269B6F}"/>
              </a:ext>
            </a:extLst>
          </p:cNvPr>
          <p:cNvSpPr txBox="1"/>
          <p:nvPr/>
        </p:nvSpPr>
        <p:spPr>
          <a:xfrm>
            <a:off x="172996" y="101553"/>
            <a:ext cx="11846008" cy="707886"/>
          </a:xfrm>
          <a:prstGeom prst="rect">
            <a:avLst/>
          </a:prstGeom>
          <a:noFill/>
        </p:spPr>
        <p:txBody>
          <a:bodyPr wrap="square" rtlCol="0">
            <a:spAutoFit/>
          </a:bodyPr>
          <a:lstStyle/>
          <a:p>
            <a:r>
              <a:rPr lang="en-GB" sz="4000" b="1" dirty="0">
                <a:solidFill>
                  <a:schemeClr val="bg1"/>
                </a:solidFill>
                <a:cs typeface="Arial" panose="020B0604020202020204" pitchFamily="34" charset="0"/>
              </a:rPr>
              <a:t>Breakout Room/</a:t>
            </a:r>
            <a:r>
              <a:rPr lang="en-GB" sz="4000" b="1" dirty="0" err="1">
                <a:solidFill>
                  <a:schemeClr val="bg1"/>
                </a:solidFill>
                <a:cs typeface="Arial" panose="020B0604020202020204" pitchFamily="34" charset="0"/>
              </a:rPr>
              <a:t>Jamboard</a:t>
            </a:r>
            <a:r>
              <a:rPr lang="en-GB" sz="4000" b="1" dirty="0">
                <a:solidFill>
                  <a:schemeClr val="bg1"/>
                </a:solidFill>
                <a:cs typeface="Arial" panose="020B0604020202020204" pitchFamily="34" charset="0"/>
              </a:rPr>
              <a:t> Activity 1: Introductions</a:t>
            </a:r>
          </a:p>
        </p:txBody>
      </p:sp>
      <p:sp>
        <p:nvSpPr>
          <p:cNvPr id="6" name="TextBox 5">
            <a:extLst>
              <a:ext uri="{FF2B5EF4-FFF2-40B4-BE49-F238E27FC236}">
                <a16:creationId xmlns:a16="http://schemas.microsoft.com/office/drawing/2014/main" id="{060C23B2-B417-5043-8512-F51C292AB290}"/>
              </a:ext>
            </a:extLst>
          </p:cNvPr>
          <p:cNvSpPr txBox="1"/>
          <p:nvPr/>
        </p:nvSpPr>
        <p:spPr>
          <a:xfrm>
            <a:off x="172996" y="1060350"/>
            <a:ext cx="10441460"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bg1"/>
                </a:solidFill>
              </a:rPr>
              <a:t>15 minutes</a:t>
            </a:r>
          </a:p>
          <a:p>
            <a:pPr marL="457200" indent="-457200">
              <a:buFont typeface="Arial" panose="020B0604020202020204" pitchFamily="34" charset="0"/>
              <a:buChar char="•"/>
            </a:pPr>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Get to know the people in your breakout room</a:t>
            </a:r>
          </a:p>
          <a:p>
            <a:pPr marL="457200" indent="-457200">
              <a:buFont typeface="Arial" panose="020B0604020202020204" pitchFamily="34" charset="0"/>
              <a:buChar char="•"/>
            </a:pPr>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Discuss the statements on the Introductions Slide (Slide 2) on the </a:t>
            </a:r>
            <a:r>
              <a:rPr lang="en-GB" sz="3200" dirty="0" err="1">
                <a:solidFill>
                  <a:schemeClr val="bg1"/>
                </a:solidFill>
              </a:rPr>
              <a:t>Jamboard</a:t>
            </a:r>
            <a:r>
              <a:rPr lang="en-GB" sz="3200" dirty="0">
                <a:solidFill>
                  <a:schemeClr val="bg1"/>
                </a:solidFill>
              </a:rPr>
              <a:t> – is there any that jump out at you, what do they mean to you, what do they mean in the context of your work, how do they relate to our topic of having meaningful conversations?</a:t>
            </a:r>
          </a:p>
        </p:txBody>
      </p:sp>
    </p:spTree>
    <p:extLst>
      <p:ext uri="{BB962C8B-B14F-4D97-AF65-F5344CB8AC3E}">
        <p14:creationId xmlns:p14="http://schemas.microsoft.com/office/powerpoint/2010/main" val="259266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981D">
            <a:alpha val="85079"/>
          </a:srgbClr>
        </a:solidFill>
        <a:effectLst/>
      </p:bgPr>
    </p:bg>
    <p:spTree>
      <p:nvGrpSpPr>
        <p:cNvPr id="1" name=""/>
        <p:cNvGrpSpPr/>
        <p:nvPr/>
      </p:nvGrpSpPr>
      <p:grpSpPr>
        <a:xfrm>
          <a:off x="0" y="0"/>
          <a:ext cx="0" cy="0"/>
          <a:chOff x="0" y="0"/>
          <a:chExt cx="0" cy="0"/>
        </a:xfrm>
      </p:grpSpPr>
      <p:pic>
        <p:nvPicPr>
          <p:cNvPr id="5" name="Picture 4" descr="A picture containing text, whiteboard&#10;&#10;Description automatically generated">
            <a:extLst>
              <a:ext uri="{FF2B5EF4-FFF2-40B4-BE49-F238E27FC236}">
                <a16:creationId xmlns:a16="http://schemas.microsoft.com/office/drawing/2014/main" id="{82D31C39-9CC7-AD42-A0A5-FCA272F1F156}"/>
              </a:ext>
            </a:extLst>
          </p:cNvPr>
          <p:cNvPicPr>
            <a:picLocks noChangeAspect="1"/>
          </p:cNvPicPr>
          <p:nvPr/>
        </p:nvPicPr>
        <p:blipFill rotWithShape="1">
          <a:blip r:embed="rId2"/>
          <a:srcRect r="31764" b="1"/>
          <a:stretch/>
        </p:blipFill>
        <p:spPr>
          <a:xfrm rot="5400000">
            <a:off x="5080647" y="-339851"/>
            <a:ext cx="6858000" cy="7537703"/>
          </a:xfrm>
          <a:prstGeom prst="rect">
            <a:avLst/>
          </a:prstGeom>
        </p:spPr>
      </p:pic>
      <p:sp>
        <p:nvSpPr>
          <p:cNvPr id="7" name="Rectangle 6">
            <a:extLst>
              <a:ext uri="{FF2B5EF4-FFF2-40B4-BE49-F238E27FC236}">
                <a16:creationId xmlns:a16="http://schemas.microsoft.com/office/drawing/2014/main" id="{BEF665BF-0692-FE43-BC22-E6C634DC20C9}"/>
              </a:ext>
            </a:extLst>
          </p:cNvPr>
          <p:cNvSpPr/>
          <p:nvPr/>
        </p:nvSpPr>
        <p:spPr>
          <a:xfrm>
            <a:off x="4263081" y="3244334"/>
            <a:ext cx="1951702" cy="369332"/>
          </a:xfrm>
          <a:prstGeom prst="rect">
            <a:avLst/>
          </a:prstGeom>
        </p:spPr>
        <p:txBody>
          <a:bodyPr wrap="square">
            <a:spAutoFit/>
          </a:bodyPr>
          <a:lstStyle/>
          <a:p>
            <a:r>
              <a:rPr lang="en-GB" b="0" i="0" u="none" strike="noStrike" dirty="0">
                <a:solidFill>
                  <a:srgbClr val="000000"/>
                </a:solidFill>
                <a:effectLst/>
              </a:rPr>
              <a:t> </a:t>
            </a:r>
            <a:endParaRPr lang="en-GB" dirty="0"/>
          </a:p>
        </p:txBody>
      </p:sp>
      <p:sp>
        <p:nvSpPr>
          <p:cNvPr id="8" name="TextBox 7">
            <a:extLst>
              <a:ext uri="{FF2B5EF4-FFF2-40B4-BE49-F238E27FC236}">
                <a16:creationId xmlns:a16="http://schemas.microsoft.com/office/drawing/2014/main" id="{D14A01D6-ECEB-AB40-8EC3-77F4905FE1DF}"/>
              </a:ext>
            </a:extLst>
          </p:cNvPr>
          <p:cNvSpPr txBox="1"/>
          <p:nvPr/>
        </p:nvSpPr>
        <p:spPr>
          <a:xfrm>
            <a:off x="78590" y="467810"/>
            <a:ext cx="4555194" cy="1446550"/>
          </a:xfrm>
          <a:prstGeom prst="rect">
            <a:avLst/>
          </a:prstGeom>
          <a:noFill/>
        </p:spPr>
        <p:txBody>
          <a:bodyPr wrap="square" rtlCol="0">
            <a:spAutoFit/>
          </a:bodyPr>
          <a:lstStyle/>
          <a:p>
            <a:r>
              <a:rPr lang="en-US" sz="4400" dirty="0">
                <a:solidFill>
                  <a:schemeClr val="bg1"/>
                </a:solidFill>
              </a:rPr>
              <a:t>Who are the voices that matters?</a:t>
            </a:r>
          </a:p>
        </p:txBody>
      </p:sp>
      <p:sp>
        <p:nvSpPr>
          <p:cNvPr id="9" name="TextBox 8">
            <a:extLst>
              <a:ext uri="{FF2B5EF4-FFF2-40B4-BE49-F238E27FC236}">
                <a16:creationId xmlns:a16="http://schemas.microsoft.com/office/drawing/2014/main" id="{DE7E2B7B-71EB-4646-A95B-17975FA545DA}"/>
              </a:ext>
            </a:extLst>
          </p:cNvPr>
          <p:cNvSpPr txBox="1"/>
          <p:nvPr/>
        </p:nvSpPr>
        <p:spPr>
          <a:xfrm>
            <a:off x="235694" y="2336160"/>
            <a:ext cx="4398090" cy="768476"/>
          </a:xfrm>
          <a:prstGeom prst="rect">
            <a:avLst/>
          </a:prstGeom>
        </p:spPr>
        <p:txBody>
          <a:bodyPr vert="horz" lIns="0" tIns="45720" rIns="0" bIns="45720" rtlCol="0">
            <a:normAutofit fontScale="92500" lnSpcReduction="10000"/>
          </a:bodyPr>
          <a:lstStyle/>
          <a:p>
            <a:pPr>
              <a:lnSpc>
                <a:spcPct val="90000"/>
              </a:lnSpc>
              <a:spcAft>
                <a:spcPts val="600"/>
              </a:spcAft>
              <a:buFont typeface="Calibri" panose="020F0502020204030204" pitchFamily="34" charset="0"/>
            </a:pPr>
            <a:r>
              <a:rPr lang="en-US" sz="2400" dirty="0">
                <a:solidFill>
                  <a:srgbClr val="FFFFFF"/>
                </a:solidFill>
              </a:rPr>
              <a:t>At the heart of Engagement and meaningful conversations are people!</a:t>
            </a:r>
          </a:p>
          <a:p>
            <a:pPr>
              <a:lnSpc>
                <a:spcPct val="90000"/>
              </a:lnSpc>
              <a:spcAft>
                <a:spcPts val="600"/>
              </a:spcAft>
              <a:buFont typeface="Calibri" panose="020F0502020204030204" pitchFamily="34" charset="0"/>
            </a:pPr>
            <a:endParaRPr lang="en-US" dirty="0">
              <a:solidFill>
                <a:srgbClr val="FFFFFF"/>
              </a:solidFill>
            </a:endParaRPr>
          </a:p>
          <a:p>
            <a:pPr>
              <a:lnSpc>
                <a:spcPct val="90000"/>
              </a:lnSpc>
              <a:spcAft>
                <a:spcPts val="600"/>
              </a:spcAft>
              <a:buFont typeface="Calibri" panose="020F0502020204030204" pitchFamily="34" charset="0"/>
            </a:pPr>
            <a:endParaRPr lang="en-US" dirty="0">
              <a:solidFill>
                <a:srgbClr val="FFFFFF"/>
              </a:solidFill>
            </a:endParaRPr>
          </a:p>
        </p:txBody>
      </p:sp>
      <p:sp>
        <p:nvSpPr>
          <p:cNvPr id="10" name="TextBox 9">
            <a:extLst>
              <a:ext uri="{FF2B5EF4-FFF2-40B4-BE49-F238E27FC236}">
                <a16:creationId xmlns:a16="http://schemas.microsoft.com/office/drawing/2014/main" id="{B6B14647-F29B-884C-9328-53971F5D4C0B}"/>
              </a:ext>
            </a:extLst>
          </p:cNvPr>
          <p:cNvSpPr txBox="1"/>
          <p:nvPr/>
        </p:nvSpPr>
        <p:spPr>
          <a:xfrm>
            <a:off x="78590" y="3244334"/>
            <a:ext cx="4662205" cy="2062103"/>
          </a:xfrm>
          <a:prstGeom prst="rect">
            <a:avLst/>
          </a:prstGeom>
          <a:noFill/>
        </p:spPr>
        <p:txBody>
          <a:bodyPr wrap="square" rtlCol="0">
            <a:spAutoFit/>
          </a:bodyPr>
          <a:lstStyle/>
          <a:p>
            <a:r>
              <a:rPr lang="en-US" sz="2200" dirty="0">
                <a:solidFill>
                  <a:srgbClr val="FFFFFF"/>
                </a:solidFill>
              </a:rPr>
              <a:t>People are different, unique, individual and therefore there cannot be a one size fits all approach to our conversations and engagement activities</a:t>
            </a:r>
          </a:p>
          <a:p>
            <a:endParaRPr lang="en-US" dirty="0"/>
          </a:p>
        </p:txBody>
      </p:sp>
      <p:sp>
        <p:nvSpPr>
          <p:cNvPr id="11" name="TextBox 10">
            <a:extLst>
              <a:ext uri="{FF2B5EF4-FFF2-40B4-BE49-F238E27FC236}">
                <a16:creationId xmlns:a16="http://schemas.microsoft.com/office/drawing/2014/main" id="{3679FFAA-28E7-954F-9BE2-E27C2FD98A8E}"/>
              </a:ext>
            </a:extLst>
          </p:cNvPr>
          <p:cNvSpPr txBox="1"/>
          <p:nvPr/>
        </p:nvSpPr>
        <p:spPr>
          <a:xfrm>
            <a:off x="78590" y="5427765"/>
            <a:ext cx="4555193" cy="1384995"/>
          </a:xfrm>
          <a:prstGeom prst="rect">
            <a:avLst/>
          </a:prstGeom>
          <a:noFill/>
        </p:spPr>
        <p:txBody>
          <a:bodyPr wrap="square" rtlCol="0">
            <a:spAutoFit/>
          </a:bodyPr>
          <a:lstStyle/>
          <a:p>
            <a:r>
              <a:rPr lang="en-US" sz="2200" dirty="0">
                <a:solidFill>
                  <a:srgbClr val="FFFFFF"/>
                </a:solidFill>
              </a:rPr>
              <a:t>This diversity also means that everyone has a valid, valued and unique contribution to make</a:t>
            </a:r>
          </a:p>
          <a:p>
            <a:endParaRPr lang="en-US" dirty="0"/>
          </a:p>
        </p:txBody>
      </p:sp>
    </p:spTree>
    <p:extLst>
      <p:ext uri="{BB962C8B-B14F-4D97-AF65-F5344CB8AC3E}">
        <p14:creationId xmlns:p14="http://schemas.microsoft.com/office/powerpoint/2010/main" val="2895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35C"/>
        </a:solidFill>
        <a:effectLst/>
      </p:bgPr>
    </p:bg>
    <p:spTree>
      <p:nvGrpSpPr>
        <p:cNvPr id="1" name=""/>
        <p:cNvGrpSpPr/>
        <p:nvPr/>
      </p:nvGrpSpPr>
      <p:grpSpPr>
        <a:xfrm>
          <a:off x="0" y="0"/>
          <a:ext cx="0" cy="0"/>
          <a:chOff x="0" y="0"/>
          <a:chExt cx="0" cy="0"/>
        </a:xfrm>
      </p:grpSpPr>
      <p:pic>
        <p:nvPicPr>
          <p:cNvPr id="10" name="Picture 9" descr="Speech Bubble 6.png">
            <a:extLst>
              <a:ext uri="{FF2B5EF4-FFF2-40B4-BE49-F238E27FC236}">
                <a16:creationId xmlns:a16="http://schemas.microsoft.com/office/drawing/2014/main" id="{7433679C-C540-6C4F-A8BE-72CE8531B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248" y="640080"/>
            <a:ext cx="5577840" cy="5577840"/>
          </a:xfrm>
          <a:prstGeom prst="rect">
            <a:avLst/>
          </a:prstGeom>
        </p:spPr>
      </p:pic>
      <p:sp>
        <p:nvSpPr>
          <p:cNvPr id="14" name="TextBox 13">
            <a:extLst>
              <a:ext uri="{FF2B5EF4-FFF2-40B4-BE49-F238E27FC236}">
                <a16:creationId xmlns:a16="http://schemas.microsoft.com/office/drawing/2014/main" id="{4FB316C3-857B-9D43-8D4D-C68C4D40DF92}"/>
              </a:ext>
            </a:extLst>
          </p:cNvPr>
          <p:cNvSpPr txBox="1"/>
          <p:nvPr/>
        </p:nvSpPr>
        <p:spPr>
          <a:xfrm>
            <a:off x="6557963" y="1630739"/>
            <a:ext cx="3655809" cy="1569660"/>
          </a:xfrm>
          <a:prstGeom prst="rect">
            <a:avLst/>
          </a:prstGeom>
          <a:noFill/>
        </p:spPr>
        <p:txBody>
          <a:bodyPr wrap="square" rtlCol="0">
            <a:spAutoFit/>
          </a:bodyPr>
          <a:lstStyle/>
          <a:p>
            <a:pPr algn="ctr"/>
            <a:r>
              <a:rPr lang="en-GB" sz="4800" b="1" dirty="0">
                <a:latin typeface="+mj-lt"/>
                <a:cs typeface="Comic Sans MS"/>
              </a:rPr>
              <a:t>Voices that Matter</a:t>
            </a:r>
          </a:p>
        </p:txBody>
      </p:sp>
      <p:sp>
        <p:nvSpPr>
          <p:cNvPr id="16" name="TextBox 15">
            <a:extLst>
              <a:ext uri="{FF2B5EF4-FFF2-40B4-BE49-F238E27FC236}">
                <a16:creationId xmlns:a16="http://schemas.microsoft.com/office/drawing/2014/main" id="{1B794CB1-3EA8-AD42-B16F-C66E804B66F1}"/>
              </a:ext>
            </a:extLst>
          </p:cNvPr>
          <p:cNvSpPr txBox="1"/>
          <p:nvPr/>
        </p:nvSpPr>
        <p:spPr>
          <a:xfrm>
            <a:off x="4732220" y="365437"/>
            <a:ext cx="1674690" cy="369332"/>
          </a:xfrm>
          <a:prstGeom prst="rect">
            <a:avLst/>
          </a:prstGeom>
          <a:noFill/>
        </p:spPr>
        <p:txBody>
          <a:bodyPr wrap="square" rtlCol="0">
            <a:spAutoFit/>
          </a:bodyPr>
          <a:lstStyle/>
          <a:p>
            <a:r>
              <a:rPr lang="en-GB" dirty="0">
                <a:latin typeface="Comic Sans MS"/>
                <a:cs typeface="Comic Sans MS"/>
              </a:rPr>
              <a:t>Older People</a:t>
            </a:r>
          </a:p>
        </p:txBody>
      </p:sp>
      <p:sp>
        <p:nvSpPr>
          <p:cNvPr id="20" name="TextBox 19">
            <a:extLst>
              <a:ext uri="{FF2B5EF4-FFF2-40B4-BE49-F238E27FC236}">
                <a16:creationId xmlns:a16="http://schemas.microsoft.com/office/drawing/2014/main" id="{D4D148B8-9C8C-B240-A324-875452D3CFA1}"/>
              </a:ext>
            </a:extLst>
          </p:cNvPr>
          <p:cNvSpPr txBox="1"/>
          <p:nvPr/>
        </p:nvSpPr>
        <p:spPr>
          <a:xfrm>
            <a:off x="8637398" y="90578"/>
            <a:ext cx="1021701" cy="369332"/>
          </a:xfrm>
          <a:prstGeom prst="rect">
            <a:avLst/>
          </a:prstGeom>
          <a:noFill/>
        </p:spPr>
        <p:txBody>
          <a:bodyPr wrap="square" rtlCol="0">
            <a:spAutoFit/>
          </a:bodyPr>
          <a:lstStyle/>
          <a:p>
            <a:r>
              <a:rPr lang="en-GB" dirty="0">
                <a:latin typeface="Comic Sans MS"/>
                <a:cs typeface="Comic Sans MS"/>
              </a:rPr>
              <a:t>Victims</a:t>
            </a:r>
          </a:p>
        </p:txBody>
      </p:sp>
      <p:sp>
        <p:nvSpPr>
          <p:cNvPr id="22" name="TextBox 21">
            <a:extLst>
              <a:ext uri="{FF2B5EF4-FFF2-40B4-BE49-F238E27FC236}">
                <a16:creationId xmlns:a16="http://schemas.microsoft.com/office/drawing/2014/main" id="{7A13846D-16B9-3845-B415-749C427B48AB}"/>
              </a:ext>
            </a:extLst>
          </p:cNvPr>
          <p:cNvSpPr txBox="1"/>
          <p:nvPr/>
        </p:nvSpPr>
        <p:spPr>
          <a:xfrm>
            <a:off x="5983884" y="4098667"/>
            <a:ext cx="2227695" cy="646331"/>
          </a:xfrm>
          <a:prstGeom prst="rect">
            <a:avLst/>
          </a:prstGeom>
          <a:noFill/>
        </p:spPr>
        <p:txBody>
          <a:bodyPr wrap="square" rtlCol="0">
            <a:spAutoFit/>
          </a:bodyPr>
          <a:lstStyle/>
          <a:p>
            <a:r>
              <a:rPr lang="en-GB" dirty="0">
                <a:latin typeface="Comic Sans MS"/>
                <a:cs typeface="Comic Sans MS"/>
              </a:rPr>
              <a:t>People with mental health problems</a:t>
            </a:r>
          </a:p>
        </p:txBody>
      </p:sp>
      <p:sp>
        <p:nvSpPr>
          <p:cNvPr id="24" name="TextBox 23">
            <a:extLst>
              <a:ext uri="{FF2B5EF4-FFF2-40B4-BE49-F238E27FC236}">
                <a16:creationId xmlns:a16="http://schemas.microsoft.com/office/drawing/2014/main" id="{1D43D2FA-3B1D-6E4E-9EA7-D474003FC65E}"/>
              </a:ext>
            </a:extLst>
          </p:cNvPr>
          <p:cNvSpPr txBox="1"/>
          <p:nvPr/>
        </p:nvSpPr>
        <p:spPr>
          <a:xfrm>
            <a:off x="9739154" y="3919850"/>
            <a:ext cx="1429044" cy="646331"/>
          </a:xfrm>
          <a:prstGeom prst="rect">
            <a:avLst/>
          </a:prstGeom>
          <a:noFill/>
        </p:spPr>
        <p:txBody>
          <a:bodyPr wrap="square" rtlCol="0">
            <a:spAutoFit/>
          </a:bodyPr>
          <a:lstStyle/>
          <a:p>
            <a:r>
              <a:rPr lang="en-GB" dirty="0">
                <a:latin typeface="Comic Sans MS"/>
                <a:cs typeface="Comic Sans MS"/>
              </a:rPr>
              <a:t>Local Authorities</a:t>
            </a:r>
          </a:p>
        </p:txBody>
      </p:sp>
      <p:sp>
        <p:nvSpPr>
          <p:cNvPr id="25" name="TextBox 24">
            <a:extLst>
              <a:ext uri="{FF2B5EF4-FFF2-40B4-BE49-F238E27FC236}">
                <a16:creationId xmlns:a16="http://schemas.microsoft.com/office/drawing/2014/main" id="{8B4E4592-D7AA-014F-808C-2582ED0A05C4}"/>
              </a:ext>
            </a:extLst>
          </p:cNvPr>
          <p:cNvSpPr txBox="1"/>
          <p:nvPr/>
        </p:nvSpPr>
        <p:spPr>
          <a:xfrm>
            <a:off x="10435890" y="1016271"/>
            <a:ext cx="1021701" cy="369332"/>
          </a:xfrm>
          <a:prstGeom prst="rect">
            <a:avLst/>
          </a:prstGeom>
          <a:noFill/>
        </p:spPr>
        <p:txBody>
          <a:bodyPr wrap="square" rtlCol="0">
            <a:spAutoFit/>
          </a:bodyPr>
          <a:lstStyle/>
          <a:p>
            <a:r>
              <a:rPr lang="en-GB" dirty="0">
                <a:latin typeface="Comic Sans MS"/>
                <a:cs typeface="Comic Sans MS"/>
              </a:rPr>
              <a:t>Carers</a:t>
            </a:r>
          </a:p>
        </p:txBody>
      </p:sp>
      <p:sp>
        <p:nvSpPr>
          <p:cNvPr id="26" name="TextBox 25">
            <a:extLst>
              <a:ext uri="{FF2B5EF4-FFF2-40B4-BE49-F238E27FC236}">
                <a16:creationId xmlns:a16="http://schemas.microsoft.com/office/drawing/2014/main" id="{4244A9AF-8241-4B42-89D9-12DBDCA5D4EE}"/>
              </a:ext>
            </a:extLst>
          </p:cNvPr>
          <p:cNvSpPr txBox="1"/>
          <p:nvPr/>
        </p:nvSpPr>
        <p:spPr>
          <a:xfrm>
            <a:off x="4627516" y="1300213"/>
            <a:ext cx="1602535" cy="646331"/>
          </a:xfrm>
          <a:prstGeom prst="rect">
            <a:avLst/>
          </a:prstGeom>
          <a:noFill/>
        </p:spPr>
        <p:txBody>
          <a:bodyPr wrap="square" rtlCol="0">
            <a:spAutoFit/>
          </a:bodyPr>
          <a:lstStyle/>
          <a:p>
            <a:r>
              <a:rPr lang="en-GB" dirty="0">
                <a:latin typeface="Comic Sans MS"/>
                <a:cs typeface="Comic Sans MS"/>
              </a:rPr>
              <a:t>Social Services</a:t>
            </a:r>
          </a:p>
        </p:txBody>
      </p:sp>
      <p:sp>
        <p:nvSpPr>
          <p:cNvPr id="27" name="TextBox 26">
            <a:extLst>
              <a:ext uri="{FF2B5EF4-FFF2-40B4-BE49-F238E27FC236}">
                <a16:creationId xmlns:a16="http://schemas.microsoft.com/office/drawing/2014/main" id="{E5079204-2D0D-E041-A51C-D5428A8E0812}"/>
              </a:ext>
            </a:extLst>
          </p:cNvPr>
          <p:cNvSpPr txBox="1"/>
          <p:nvPr/>
        </p:nvSpPr>
        <p:spPr>
          <a:xfrm>
            <a:off x="4861090" y="2791807"/>
            <a:ext cx="1021701" cy="646331"/>
          </a:xfrm>
          <a:prstGeom prst="rect">
            <a:avLst/>
          </a:prstGeom>
          <a:noFill/>
        </p:spPr>
        <p:txBody>
          <a:bodyPr wrap="square" rtlCol="0">
            <a:spAutoFit/>
          </a:bodyPr>
          <a:lstStyle/>
          <a:p>
            <a:r>
              <a:rPr lang="en-GB" dirty="0">
                <a:latin typeface="Comic Sans MS"/>
                <a:cs typeface="Comic Sans MS"/>
              </a:rPr>
              <a:t>Third Sector</a:t>
            </a:r>
          </a:p>
        </p:txBody>
      </p:sp>
      <p:sp>
        <p:nvSpPr>
          <p:cNvPr id="28" name="TextBox 27">
            <a:extLst>
              <a:ext uri="{FF2B5EF4-FFF2-40B4-BE49-F238E27FC236}">
                <a16:creationId xmlns:a16="http://schemas.microsoft.com/office/drawing/2014/main" id="{4DF3C101-2D34-714C-B3BE-CF9B43FB3A21}"/>
              </a:ext>
            </a:extLst>
          </p:cNvPr>
          <p:cNvSpPr txBox="1"/>
          <p:nvPr/>
        </p:nvSpPr>
        <p:spPr>
          <a:xfrm>
            <a:off x="6921459" y="159933"/>
            <a:ext cx="1201390" cy="369332"/>
          </a:xfrm>
          <a:prstGeom prst="rect">
            <a:avLst/>
          </a:prstGeom>
          <a:noFill/>
        </p:spPr>
        <p:txBody>
          <a:bodyPr wrap="square" rtlCol="0">
            <a:spAutoFit/>
          </a:bodyPr>
          <a:lstStyle/>
          <a:p>
            <a:r>
              <a:rPr lang="en-GB" dirty="0">
                <a:latin typeface="Comic Sans MS"/>
                <a:cs typeface="Comic Sans MS"/>
              </a:rPr>
              <a:t>Teachers</a:t>
            </a:r>
          </a:p>
        </p:txBody>
      </p:sp>
      <p:sp>
        <p:nvSpPr>
          <p:cNvPr id="29" name="TextBox 28">
            <a:extLst>
              <a:ext uri="{FF2B5EF4-FFF2-40B4-BE49-F238E27FC236}">
                <a16:creationId xmlns:a16="http://schemas.microsoft.com/office/drawing/2014/main" id="{7D956A1E-CD09-0B45-9899-3ED06AD4DBB4}"/>
              </a:ext>
            </a:extLst>
          </p:cNvPr>
          <p:cNvSpPr txBox="1"/>
          <p:nvPr/>
        </p:nvSpPr>
        <p:spPr>
          <a:xfrm>
            <a:off x="10323057" y="3337671"/>
            <a:ext cx="1779022" cy="369332"/>
          </a:xfrm>
          <a:prstGeom prst="rect">
            <a:avLst/>
          </a:prstGeom>
          <a:noFill/>
        </p:spPr>
        <p:txBody>
          <a:bodyPr wrap="square" rtlCol="0">
            <a:spAutoFit/>
          </a:bodyPr>
          <a:lstStyle/>
          <a:p>
            <a:r>
              <a:rPr lang="en-GB" dirty="0">
                <a:latin typeface="Comic Sans MS"/>
                <a:cs typeface="Comic Sans MS"/>
              </a:rPr>
              <a:t>Service Users</a:t>
            </a:r>
          </a:p>
        </p:txBody>
      </p:sp>
      <p:sp>
        <p:nvSpPr>
          <p:cNvPr id="30" name="TextBox 29">
            <a:extLst>
              <a:ext uri="{FF2B5EF4-FFF2-40B4-BE49-F238E27FC236}">
                <a16:creationId xmlns:a16="http://schemas.microsoft.com/office/drawing/2014/main" id="{731F37B7-E9EB-B34C-B8E5-CD96D03A1B24}"/>
              </a:ext>
            </a:extLst>
          </p:cNvPr>
          <p:cNvSpPr txBox="1"/>
          <p:nvPr/>
        </p:nvSpPr>
        <p:spPr>
          <a:xfrm>
            <a:off x="5643319" y="3402967"/>
            <a:ext cx="1021701" cy="646331"/>
          </a:xfrm>
          <a:prstGeom prst="rect">
            <a:avLst/>
          </a:prstGeom>
          <a:noFill/>
        </p:spPr>
        <p:txBody>
          <a:bodyPr wrap="square" rtlCol="0">
            <a:spAutoFit/>
          </a:bodyPr>
          <a:lstStyle/>
          <a:p>
            <a:r>
              <a:rPr lang="en-GB" dirty="0">
                <a:latin typeface="Comic Sans MS"/>
                <a:cs typeface="Comic Sans MS"/>
              </a:rPr>
              <a:t>Young People</a:t>
            </a:r>
          </a:p>
        </p:txBody>
      </p:sp>
      <p:sp>
        <p:nvSpPr>
          <p:cNvPr id="31" name="TextBox 30">
            <a:extLst>
              <a:ext uri="{FF2B5EF4-FFF2-40B4-BE49-F238E27FC236}">
                <a16:creationId xmlns:a16="http://schemas.microsoft.com/office/drawing/2014/main" id="{1ABD34F3-0A7D-7748-BA3B-3C1BB023792A}"/>
              </a:ext>
            </a:extLst>
          </p:cNvPr>
          <p:cNvSpPr txBox="1"/>
          <p:nvPr/>
        </p:nvSpPr>
        <p:spPr>
          <a:xfrm>
            <a:off x="4817304" y="5373121"/>
            <a:ext cx="1328114" cy="369332"/>
          </a:xfrm>
          <a:prstGeom prst="rect">
            <a:avLst/>
          </a:prstGeom>
          <a:noFill/>
        </p:spPr>
        <p:txBody>
          <a:bodyPr wrap="square" rtlCol="0">
            <a:spAutoFit/>
          </a:bodyPr>
          <a:lstStyle/>
          <a:p>
            <a:r>
              <a:rPr lang="en-GB" dirty="0">
                <a:latin typeface="Comic Sans MS"/>
                <a:cs typeface="Comic Sans MS"/>
              </a:rPr>
              <a:t>Politicians</a:t>
            </a:r>
          </a:p>
        </p:txBody>
      </p:sp>
      <p:sp>
        <p:nvSpPr>
          <p:cNvPr id="32" name="TextBox 31">
            <a:extLst>
              <a:ext uri="{FF2B5EF4-FFF2-40B4-BE49-F238E27FC236}">
                <a16:creationId xmlns:a16="http://schemas.microsoft.com/office/drawing/2014/main" id="{7F1F9196-EC14-9144-8996-7D251DD81E5F}"/>
              </a:ext>
            </a:extLst>
          </p:cNvPr>
          <p:cNvSpPr txBox="1"/>
          <p:nvPr/>
        </p:nvSpPr>
        <p:spPr>
          <a:xfrm>
            <a:off x="4962183" y="6091356"/>
            <a:ext cx="2383975" cy="646331"/>
          </a:xfrm>
          <a:prstGeom prst="rect">
            <a:avLst/>
          </a:prstGeom>
          <a:noFill/>
        </p:spPr>
        <p:txBody>
          <a:bodyPr wrap="square" rtlCol="0">
            <a:spAutoFit/>
          </a:bodyPr>
          <a:lstStyle/>
          <a:p>
            <a:r>
              <a:rPr lang="en-GB" dirty="0">
                <a:latin typeface="Comic Sans MS"/>
                <a:cs typeface="Comic Sans MS"/>
              </a:rPr>
              <a:t>People with Learning Disabilities</a:t>
            </a:r>
          </a:p>
        </p:txBody>
      </p:sp>
      <p:sp>
        <p:nvSpPr>
          <p:cNvPr id="33" name="TextBox 32">
            <a:extLst>
              <a:ext uri="{FF2B5EF4-FFF2-40B4-BE49-F238E27FC236}">
                <a16:creationId xmlns:a16="http://schemas.microsoft.com/office/drawing/2014/main" id="{1B2F3AD8-890C-8D4F-8ED8-AB42BAAE7B66}"/>
              </a:ext>
            </a:extLst>
          </p:cNvPr>
          <p:cNvSpPr txBox="1"/>
          <p:nvPr/>
        </p:nvSpPr>
        <p:spPr>
          <a:xfrm>
            <a:off x="6564519" y="541343"/>
            <a:ext cx="1021701" cy="369332"/>
          </a:xfrm>
          <a:prstGeom prst="rect">
            <a:avLst/>
          </a:prstGeom>
          <a:noFill/>
        </p:spPr>
        <p:txBody>
          <a:bodyPr wrap="square" rtlCol="0">
            <a:spAutoFit/>
          </a:bodyPr>
          <a:lstStyle/>
          <a:p>
            <a:r>
              <a:rPr lang="en-GB" dirty="0">
                <a:latin typeface="Comic Sans MS"/>
                <a:cs typeface="Comic Sans MS"/>
              </a:rPr>
              <a:t>Media</a:t>
            </a:r>
          </a:p>
        </p:txBody>
      </p:sp>
      <p:sp>
        <p:nvSpPr>
          <p:cNvPr id="34" name="TextBox 33">
            <a:extLst>
              <a:ext uri="{FF2B5EF4-FFF2-40B4-BE49-F238E27FC236}">
                <a16:creationId xmlns:a16="http://schemas.microsoft.com/office/drawing/2014/main" id="{398C8907-4E7C-2C49-BA3E-FE04C22E2738}"/>
              </a:ext>
            </a:extLst>
          </p:cNvPr>
          <p:cNvSpPr txBox="1"/>
          <p:nvPr/>
        </p:nvSpPr>
        <p:spPr>
          <a:xfrm>
            <a:off x="10772770" y="1694480"/>
            <a:ext cx="1363033" cy="369332"/>
          </a:xfrm>
          <a:prstGeom prst="rect">
            <a:avLst/>
          </a:prstGeom>
          <a:noFill/>
        </p:spPr>
        <p:txBody>
          <a:bodyPr wrap="square" rtlCol="0">
            <a:spAutoFit/>
          </a:bodyPr>
          <a:lstStyle/>
          <a:p>
            <a:r>
              <a:rPr lang="en-GB" dirty="0">
                <a:latin typeface="Comic Sans MS"/>
                <a:cs typeface="Comic Sans MS"/>
              </a:rPr>
              <a:t>Volunteers</a:t>
            </a:r>
          </a:p>
        </p:txBody>
      </p:sp>
      <p:sp>
        <p:nvSpPr>
          <p:cNvPr id="35" name="TextBox 34">
            <a:extLst>
              <a:ext uri="{FF2B5EF4-FFF2-40B4-BE49-F238E27FC236}">
                <a16:creationId xmlns:a16="http://schemas.microsoft.com/office/drawing/2014/main" id="{D974F10A-A700-BF4D-BB4E-5F9425982983}"/>
              </a:ext>
            </a:extLst>
          </p:cNvPr>
          <p:cNvSpPr txBox="1"/>
          <p:nvPr/>
        </p:nvSpPr>
        <p:spPr>
          <a:xfrm>
            <a:off x="6755756" y="5441256"/>
            <a:ext cx="1280998" cy="369332"/>
          </a:xfrm>
          <a:prstGeom prst="rect">
            <a:avLst/>
          </a:prstGeom>
          <a:noFill/>
        </p:spPr>
        <p:txBody>
          <a:bodyPr wrap="square" rtlCol="0">
            <a:spAutoFit/>
          </a:bodyPr>
          <a:lstStyle/>
          <a:p>
            <a:r>
              <a:rPr lang="en-GB" dirty="0">
                <a:latin typeface="Comic Sans MS"/>
                <a:cs typeface="Comic Sans MS"/>
              </a:rPr>
              <a:t>Refugees</a:t>
            </a:r>
          </a:p>
        </p:txBody>
      </p:sp>
      <p:sp>
        <p:nvSpPr>
          <p:cNvPr id="36" name="TextBox 35">
            <a:extLst>
              <a:ext uri="{FF2B5EF4-FFF2-40B4-BE49-F238E27FC236}">
                <a16:creationId xmlns:a16="http://schemas.microsoft.com/office/drawing/2014/main" id="{8C2DC615-2571-C746-B805-68381C4B4084}"/>
              </a:ext>
            </a:extLst>
          </p:cNvPr>
          <p:cNvSpPr txBox="1"/>
          <p:nvPr/>
        </p:nvSpPr>
        <p:spPr>
          <a:xfrm>
            <a:off x="8061148" y="4835083"/>
            <a:ext cx="1152501" cy="646331"/>
          </a:xfrm>
          <a:prstGeom prst="rect">
            <a:avLst/>
          </a:prstGeom>
          <a:noFill/>
        </p:spPr>
        <p:txBody>
          <a:bodyPr wrap="square" rtlCol="0">
            <a:spAutoFit/>
          </a:bodyPr>
          <a:lstStyle/>
          <a:p>
            <a:r>
              <a:rPr lang="en-GB" dirty="0">
                <a:latin typeface="Comic Sans MS"/>
                <a:cs typeface="Comic Sans MS"/>
              </a:rPr>
              <a:t>Religious Leaders</a:t>
            </a:r>
          </a:p>
        </p:txBody>
      </p:sp>
      <p:sp>
        <p:nvSpPr>
          <p:cNvPr id="37" name="TextBox 36">
            <a:extLst>
              <a:ext uri="{FF2B5EF4-FFF2-40B4-BE49-F238E27FC236}">
                <a16:creationId xmlns:a16="http://schemas.microsoft.com/office/drawing/2014/main" id="{3EE7B94D-A919-DF44-8C66-F99C1F645D76}"/>
              </a:ext>
            </a:extLst>
          </p:cNvPr>
          <p:cNvSpPr txBox="1"/>
          <p:nvPr/>
        </p:nvSpPr>
        <p:spPr>
          <a:xfrm>
            <a:off x="7682135" y="6035139"/>
            <a:ext cx="1515448" cy="646331"/>
          </a:xfrm>
          <a:prstGeom prst="rect">
            <a:avLst/>
          </a:prstGeom>
          <a:noFill/>
        </p:spPr>
        <p:txBody>
          <a:bodyPr wrap="square" rtlCol="0">
            <a:spAutoFit/>
          </a:bodyPr>
          <a:lstStyle/>
          <a:p>
            <a:r>
              <a:rPr lang="en-GB" dirty="0">
                <a:latin typeface="Comic Sans MS"/>
                <a:cs typeface="Comic Sans MS"/>
              </a:rPr>
              <a:t>Housing Associations</a:t>
            </a:r>
          </a:p>
        </p:txBody>
      </p:sp>
      <p:sp>
        <p:nvSpPr>
          <p:cNvPr id="38" name="TextBox 37">
            <a:extLst>
              <a:ext uri="{FF2B5EF4-FFF2-40B4-BE49-F238E27FC236}">
                <a16:creationId xmlns:a16="http://schemas.microsoft.com/office/drawing/2014/main" id="{BA4C6780-7527-8743-84BD-66581D47F77F}"/>
              </a:ext>
            </a:extLst>
          </p:cNvPr>
          <p:cNvSpPr txBox="1"/>
          <p:nvPr/>
        </p:nvSpPr>
        <p:spPr>
          <a:xfrm>
            <a:off x="5382745" y="886515"/>
            <a:ext cx="1366897" cy="369332"/>
          </a:xfrm>
          <a:prstGeom prst="rect">
            <a:avLst/>
          </a:prstGeom>
          <a:noFill/>
        </p:spPr>
        <p:txBody>
          <a:bodyPr wrap="square" rtlCol="0">
            <a:spAutoFit/>
          </a:bodyPr>
          <a:lstStyle/>
          <a:p>
            <a:r>
              <a:rPr lang="en-GB" dirty="0">
                <a:latin typeface="Comic Sans MS"/>
                <a:cs typeface="Comic Sans MS"/>
              </a:rPr>
              <a:t>Academics</a:t>
            </a:r>
          </a:p>
        </p:txBody>
      </p:sp>
      <p:sp>
        <p:nvSpPr>
          <p:cNvPr id="39" name="TextBox 38">
            <a:extLst>
              <a:ext uri="{FF2B5EF4-FFF2-40B4-BE49-F238E27FC236}">
                <a16:creationId xmlns:a16="http://schemas.microsoft.com/office/drawing/2014/main" id="{746AE765-7822-0144-8CAD-1ADF9D723035}"/>
              </a:ext>
            </a:extLst>
          </p:cNvPr>
          <p:cNvSpPr txBox="1"/>
          <p:nvPr/>
        </p:nvSpPr>
        <p:spPr>
          <a:xfrm>
            <a:off x="9388884" y="6146101"/>
            <a:ext cx="2796634" cy="646331"/>
          </a:xfrm>
          <a:prstGeom prst="rect">
            <a:avLst/>
          </a:prstGeom>
          <a:noFill/>
        </p:spPr>
        <p:txBody>
          <a:bodyPr wrap="square" rtlCol="0">
            <a:spAutoFit/>
          </a:bodyPr>
          <a:lstStyle/>
          <a:p>
            <a:r>
              <a:rPr lang="en-GB" dirty="0">
                <a:latin typeface="Comic Sans MS"/>
                <a:cs typeface="Comic Sans MS"/>
              </a:rPr>
              <a:t>People with Sensory Impairments</a:t>
            </a:r>
          </a:p>
        </p:txBody>
      </p:sp>
      <p:sp>
        <p:nvSpPr>
          <p:cNvPr id="41" name="TextBox 40">
            <a:extLst>
              <a:ext uri="{FF2B5EF4-FFF2-40B4-BE49-F238E27FC236}">
                <a16:creationId xmlns:a16="http://schemas.microsoft.com/office/drawing/2014/main" id="{8A8C80C3-256C-254B-BFB4-936368A4CCEE}"/>
              </a:ext>
            </a:extLst>
          </p:cNvPr>
          <p:cNvSpPr txBox="1"/>
          <p:nvPr/>
        </p:nvSpPr>
        <p:spPr>
          <a:xfrm>
            <a:off x="8705819" y="5641292"/>
            <a:ext cx="1021701" cy="369332"/>
          </a:xfrm>
          <a:prstGeom prst="rect">
            <a:avLst/>
          </a:prstGeom>
          <a:noFill/>
        </p:spPr>
        <p:txBody>
          <a:bodyPr wrap="square" rtlCol="0">
            <a:spAutoFit/>
          </a:bodyPr>
          <a:lstStyle/>
          <a:p>
            <a:r>
              <a:rPr lang="en-GB" dirty="0">
                <a:latin typeface="Comic Sans MS"/>
                <a:cs typeface="Comic Sans MS"/>
              </a:rPr>
              <a:t>Parents</a:t>
            </a:r>
          </a:p>
        </p:txBody>
      </p:sp>
      <p:sp>
        <p:nvSpPr>
          <p:cNvPr id="42" name="TextBox 41">
            <a:extLst>
              <a:ext uri="{FF2B5EF4-FFF2-40B4-BE49-F238E27FC236}">
                <a16:creationId xmlns:a16="http://schemas.microsoft.com/office/drawing/2014/main" id="{573D4683-8460-A54C-A0DF-E191817789EF}"/>
              </a:ext>
            </a:extLst>
          </p:cNvPr>
          <p:cNvSpPr txBox="1"/>
          <p:nvPr/>
        </p:nvSpPr>
        <p:spPr>
          <a:xfrm>
            <a:off x="10213772" y="4701658"/>
            <a:ext cx="1676245" cy="646331"/>
          </a:xfrm>
          <a:prstGeom prst="rect">
            <a:avLst/>
          </a:prstGeom>
          <a:noFill/>
        </p:spPr>
        <p:txBody>
          <a:bodyPr wrap="square" rtlCol="0">
            <a:spAutoFit/>
          </a:bodyPr>
          <a:lstStyle/>
          <a:p>
            <a:r>
              <a:rPr lang="en-GB" dirty="0">
                <a:latin typeface="Comic Sans MS"/>
                <a:cs typeface="Comic Sans MS"/>
              </a:rPr>
              <a:t>Voluntary Organisations</a:t>
            </a:r>
          </a:p>
        </p:txBody>
      </p:sp>
      <p:sp>
        <p:nvSpPr>
          <p:cNvPr id="43" name="TextBox 42">
            <a:extLst>
              <a:ext uri="{FF2B5EF4-FFF2-40B4-BE49-F238E27FC236}">
                <a16:creationId xmlns:a16="http://schemas.microsoft.com/office/drawing/2014/main" id="{7ED9D5DB-C49D-9248-9594-1C6DC686E437}"/>
              </a:ext>
            </a:extLst>
          </p:cNvPr>
          <p:cNvSpPr txBox="1"/>
          <p:nvPr/>
        </p:nvSpPr>
        <p:spPr>
          <a:xfrm>
            <a:off x="10772770" y="2468843"/>
            <a:ext cx="1505192" cy="646331"/>
          </a:xfrm>
          <a:prstGeom prst="rect">
            <a:avLst/>
          </a:prstGeom>
          <a:noFill/>
        </p:spPr>
        <p:txBody>
          <a:bodyPr wrap="square" rtlCol="0">
            <a:spAutoFit/>
          </a:bodyPr>
          <a:lstStyle/>
          <a:p>
            <a:r>
              <a:rPr lang="en-GB" dirty="0">
                <a:latin typeface="Comic Sans MS"/>
                <a:cs typeface="Comic Sans MS"/>
              </a:rPr>
              <a:t>Health Care Sector</a:t>
            </a:r>
          </a:p>
        </p:txBody>
      </p:sp>
      <p:sp>
        <p:nvSpPr>
          <p:cNvPr id="44" name="TextBox 43">
            <a:extLst>
              <a:ext uri="{FF2B5EF4-FFF2-40B4-BE49-F238E27FC236}">
                <a16:creationId xmlns:a16="http://schemas.microsoft.com/office/drawing/2014/main" id="{4C500338-8100-DF48-B10A-389576DA5DDA}"/>
              </a:ext>
            </a:extLst>
          </p:cNvPr>
          <p:cNvSpPr txBox="1"/>
          <p:nvPr/>
        </p:nvSpPr>
        <p:spPr>
          <a:xfrm>
            <a:off x="10809796" y="5450181"/>
            <a:ext cx="1166638" cy="646331"/>
          </a:xfrm>
          <a:prstGeom prst="rect">
            <a:avLst/>
          </a:prstGeom>
          <a:noFill/>
        </p:spPr>
        <p:txBody>
          <a:bodyPr wrap="square" rtlCol="0">
            <a:spAutoFit/>
          </a:bodyPr>
          <a:lstStyle/>
          <a:p>
            <a:r>
              <a:rPr lang="en-GB" dirty="0">
                <a:latin typeface="Comic Sans MS"/>
                <a:cs typeface="Comic Sans MS"/>
              </a:rPr>
              <a:t>Business Owners</a:t>
            </a:r>
          </a:p>
        </p:txBody>
      </p:sp>
      <p:sp>
        <p:nvSpPr>
          <p:cNvPr id="45" name="TextBox 44">
            <a:extLst>
              <a:ext uri="{FF2B5EF4-FFF2-40B4-BE49-F238E27FC236}">
                <a16:creationId xmlns:a16="http://schemas.microsoft.com/office/drawing/2014/main" id="{08A4779D-24C6-2642-8CB5-EED660834327}"/>
              </a:ext>
            </a:extLst>
          </p:cNvPr>
          <p:cNvSpPr txBox="1"/>
          <p:nvPr/>
        </p:nvSpPr>
        <p:spPr>
          <a:xfrm>
            <a:off x="9506252" y="597350"/>
            <a:ext cx="1546016" cy="369332"/>
          </a:xfrm>
          <a:prstGeom prst="rect">
            <a:avLst/>
          </a:prstGeom>
          <a:noFill/>
        </p:spPr>
        <p:txBody>
          <a:bodyPr wrap="square" rtlCol="0">
            <a:spAutoFit/>
          </a:bodyPr>
          <a:lstStyle/>
          <a:p>
            <a:r>
              <a:rPr lang="en-GB" dirty="0">
                <a:latin typeface="Comic Sans MS"/>
                <a:cs typeface="Comic Sans MS"/>
              </a:rPr>
              <a:t>Communities</a:t>
            </a:r>
          </a:p>
        </p:txBody>
      </p:sp>
      <p:sp>
        <p:nvSpPr>
          <p:cNvPr id="46" name="TextBox 45">
            <a:extLst>
              <a:ext uri="{FF2B5EF4-FFF2-40B4-BE49-F238E27FC236}">
                <a16:creationId xmlns:a16="http://schemas.microsoft.com/office/drawing/2014/main" id="{6F0BA324-6299-1F40-ABEF-959E15A8BE99}"/>
              </a:ext>
            </a:extLst>
          </p:cNvPr>
          <p:cNvSpPr txBox="1"/>
          <p:nvPr/>
        </p:nvSpPr>
        <p:spPr>
          <a:xfrm>
            <a:off x="11068280" y="184612"/>
            <a:ext cx="1021701" cy="646331"/>
          </a:xfrm>
          <a:prstGeom prst="rect">
            <a:avLst/>
          </a:prstGeom>
          <a:noFill/>
        </p:spPr>
        <p:txBody>
          <a:bodyPr wrap="square" rtlCol="0">
            <a:spAutoFit/>
          </a:bodyPr>
          <a:lstStyle/>
          <a:p>
            <a:r>
              <a:rPr lang="en-GB" dirty="0">
                <a:latin typeface="Comic Sans MS"/>
                <a:cs typeface="Comic Sans MS"/>
              </a:rPr>
              <a:t>Public Sector</a:t>
            </a:r>
          </a:p>
        </p:txBody>
      </p:sp>
      <p:sp>
        <p:nvSpPr>
          <p:cNvPr id="47" name="TextBox 46">
            <a:extLst>
              <a:ext uri="{FF2B5EF4-FFF2-40B4-BE49-F238E27FC236}">
                <a16:creationId xmlns:a16="http://schemas.microsoft.com/office/drawing/2014/main" id="{5CB418D6-C3B9-4143-B9D8-CC83A0E2E02A}"/>
              </a:ext>
            </a:extLst>
          </p:cNvPr>
          <p:cNvSpPr txBox="1"/>
          <p:nvPr/>
        </p:nvSpPr>
        <p:spPr>
          <a:xfrm>
            <a:off x="5343391" y="4944691"/>
            <a:ext cx="1425073" cy="369332"/>
          </a:xfrm>
          <a:prstGeom prst="rect">
            <a:avLst/>
          </a:prstGeom>
          <a:noFill/>
        </p:spPr>
        <p:txBody>
          <a:bodyPr wrap="square" rtlCol="0">
            <a:spAutoFit/>
          </a:bodyPr>
          <a:lstStyle/>
          <a:p>
            <a:r>
              <a:rPr lang="en-GB" dirty="0">
                <a:latin typeface="Comic Sans MS"/>
                <a:cs typeface="Comic Sans MS"/>
              </a:rPr>
              <a:t>Job Centre</a:t>
            </a:r>
          </a:p>
        </p:txBody>
      </p:sp>
      <p:sp>
        <p:nvSpPr>
          <p:cNvPr id="48" name="TextBox 47">
            <a:extLst>
              <a:ext uri="{FF2B5EF4-FFF2-40B4-BE49-F238E27FC236}">
                <a16:creationId xmlns:a16="http://schemas.microsoft.com/office/drawing/2014/main" id="{ACD283BB-0040-F74A-A6B3-3DE2B115E34F}"/>
              </a:ext>
            </a:extLst>
          </p:cNvPr>
          <p:cNvSpPr txBox="1"/>
          <p:nvPr/>
        </p:nvSpPr>
        <p:spPr>
          <a:xfrm>
            <a:off x="8050722" y="440953"/>
            <a:ext cx="1659760" cy="369332"/>
          </a:xfrm>
          <a:prstGeom prst="rect">
            <a:avLst/>
          </a:prstGeom>
          <a:noFill/>
        </p:spPr>
        <p:txBody>
          <a:bodyPr wrap="square" rtlCol="0">
            <a:spAutoFit/>
          </a:bodyPr>
          <a:lstStyle/>
          <a:p>
            <a:r>
              <a:rPr lang="en-GB" dirty="0">
                <a:latin typeface="Comic Sans MS"/>
                <a:cs typeface="Comic Sans MS"/>
              </a:rPr>
              <a:t>Professionals</a:t>
            </a:r>
          </a:p>
        </p:txBody>
      </p:sp>
      <p:sp>
        <p:nvSpPr>
          <p:cNvPr id="49" name="TextBox 48">
            <a:extLst>
              <a:ext uri="{FF2B5EF4-FFF2-40B4-BE49-F238E27FC236}">
                <a16:creationId xmlns:a16="http://schemas.microsoft.com/office/drawing/2014/main" id="{9F6195F8-2BC9-874F-89C9-4FC4B7632854}"/>
              </a:ext>
            </a:extLst>
          </p:cNvPr>
          <p:cNvSpPr txBox="1"/>
          <p:nvPr/>
        </p:nvSpPr>
        <p:spPr>
          <a:xfrm>
            <a:off x="4962183" y="2018126"/>
            <a:ext cx="1186156" cy="646331"/>
          </a:xfrm>
          <a:prstGeom prst="rect">
            <a:avLst/>
          </a:prstGeom>
          <a:noFill/>
        </p:spPr>
        <p:txBody>
          <a:bodyPr wrap="square" rtlCol="0">
            <a:spAutoFit/>
          </a:bodyPr>
          <a:lstStyle/>
          <a:p>
            <a:r>
              <a:rPr lang="en-GB" dirty="0">
                <a:latin typeface="Comic Sans MS"/>
                <a:cs typeface="Comic Sans MS"/>
              </a:rPr>
              <a:t>Support Agencies</a:t>
            </a:r>
          </a:p>
        </p:txBody>
      </p:sp>
      <p:sp>
        <p:nvSpPr>
          <p:cNvPr id="50" name="TextBox 49">
            <a:extLst>
              <a:ext uri="{FF2B5EF4-FFF2-40B4-BE49-F238E27FC236}">
                <a16:creationId xmlns:a16="http://schemas.microsoft.com/office/drawing/2014/main" id="{9F82597F-F0B7-B84F-9900-D1F2345C1625}"/>
              </a:ext>
            </a:extLst>
          </p:cNvPr>
          <p:cNvSpPr txBox="1"/>
          <p:nvPr/>
        </p:nvSpPr>
        <p:spPr>
          <a:xfrm>
            <a:off x="4583051" y="3925259"/>
            <a:ext cx="1400833" cy="923330"/>
          </a:xfrm>
          <a:prstGeom prst="rect">
            <a:avLst/>
          </a:prstGeom>
          <a:noFill/>
        </p:spPr>
        <p:txBody>
          <a:bodyPr wrap="square" rtlCol="0">
            <a:spAutoFit/>
          </a:bodyPr>
          <a:lstStyle/>
          <a:p>
            <a:r>
              <a:rPr lang="en-GB" dirty="0">
                <a:latin typeface="Comic Sans MS"/>
                <a:cs typeface="Comic Sans MS"/>
              </a:rPr>
              <a:t>People with Physical Disabilities</a:t>
            </a:r>
          </a:p>
        </p:txBody>
      </p:sp>
      <p:sp>
        <p:nvSpPr>
          <p:cNvPr id="3" name="Rectangle 2">
            <a:extLst>
              <a:ext uri="{FF2B5EF4-FFF2-40B4-BE49-F238E27FC236}">
                <a16:creationId xmlns:a16="http://schemas.microsoft.com/office/drawing/2014/main" id="{B0583234-1C87-1341-AAC8-0AFE511C4E4A}"/>
              </a:ext>
            </a:extLst>
          </p:cNvPr>
          <p:cNvSpPr/>
          <p:nvPr/>
        </p:nvSpPr>
        <p:spPr>
          <a:xfrm>
            <a:off x="-1" y="0"/>
            <a:ext cx="448371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E6CA401-6621-7448-B0DF-C2291F1EB112}"/>
              </a:ext>
            </a:extLst>
          </p:cNvPr>
          <p:cNvSpPr txBox="1"/>
          <p:nvPr/>
        </p:nvSpPr>
        <p:spPr>
          <a:xfrm>
            <a:off x="16869" y="133830"/>
            <a:ext cx="4483100" cy="17648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spc="-50" dirty="0">
                <a:solidFill>
                  <a:srgbClr val="F6981D"/>
                </a:solidFill>
                <a:latin typeface="+mj-lt"/>
                <a:ea typeface="+mj-ea"/>
                <a:cs typeface="+mj-cs"/>
              </a:rPr>
              <a:t>Contributors to the Conversation</a:t>
            </a:r>
            <a:endParaRPr lang="en-US" sz="4400" b="1" spc="-50" dirty="0">
              <a:solidFill>
                <a:srgbClr val="F6981D"/>
              </a:solidFill>
              <a:ea typeface="+mj-ea"/>
              <a:cs typeface="+mj-cs"/>
            </a:endParaRPr>
          </a:p>
        </p:txBody>
      </p:sp>
    </p:spTree>
    <p:extLst>
      <p:ext uri="{BB962C8B-B14F-4D97-AF65-F5344CB8AC3E}">
        <p14:creationId xmlns:p14="http://schemas.microsoft.com/office/powerpoint/2010/main" val="12160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1" grpId="0"/>
      <p:bldP spid="42" grpId="0"/>
      <p:bldP spid="43" grpId="0"/>
      <p:bldP spid="44" grpId="0"/>
      <p:bldP spid="45" grpId="0"/>
      <p:bldP spid="46" grpId="0"/>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1ABF6FD1-3865-4544-B436-D66BE8D280A6}"/>
              </a:ext>
            </a:extLst>
          </p:cNvPr>
          <p:cNvPicPr>
            <a:picLocks noChangeAspect="1"/>
          </p:cNvPicPr>
          <p:nvPr/>
        </p:nvPicPr>
        <p:blipFill rotWithShape="1">
          <a:blip r:embed="rId2"/>
          <a:srcRect l="-3" t="5992" r="4" b="52159"/>
          <a:stretch/>
        </p:blipFill>
        <p:spPr>
          <a:xfrm>
            <a:off x="298993" y="0"/>
            <a:ext cx="11594013" cy="6858000"/>
          </a:xfrm>
          <a:prstGeom prst="rect">
            <a:avLst/>
          </a:prstGeom>
        </p:spPr>
      </p:pic>
    </p:spTree>
    <p:extLst>
      <p:ext uri="{BB962C8B-B14F-4D97-AF65-F5344CB8AC3E}">
        <p14:creationId xmlns:p14="http://schemas.microsoft.com/office/powerpoint/2010/main" val="123762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B996A55E-921F-E34D-BF5D-BFB3DCB62AE6}"/>
              </a:ext>
            </a:extLst>
          </p:cNvPr>
          <p:cNvPicPr>
            <a:picLocks noChangeAspect="1"/>
          </p:cNvPicPr>
          <p:nvPr/>
        </p:nvPicPr>
        <p:blipFill rotWithShape="1">
          <a:blip r:embed="rId2"/>
          <a:srcRect t="56250" b="5885"/>
          <a:stretch/>
        </p:blipFill>
        <p:spPr>
          <a:xfrm>
            <a:off x="0" y="158245"/>
            <a:ext cx="12168973" cy="6512640"/>
          </a:xfrm>
          <a:prstGeom prst="rect">
            <a:avLst/>
          </a:prstGeom>
        </p:spPr>
      </p:pic>
      <p:sp>
        <p:nvSpPr>
          <p:cNvPr id="7" name="Oval 6">
            <a:extLst>
              <a:ext uri="{FF2B5EF4-FFF2-40B4-BE49-F238E27FC236}">
                <a16:creationId xmlns:a16="http://schemas.microsoft.com/office/drawing/2014/main" id="{E079767E-9DCE-954E-AC15-FDD8D9F97662}"/>
              </a:ext>
            </a:extLst>
          </p:cNvPr>
          <p:cNvSpPr/>
          <p:nvPr/>
        </p:nvSpPr>
        <p:spPr>
          <a:xfrm>
            <a:off x="469557" y="187115"/>
            <a:ext cx="5881816" cy="1357480"/>
          </a:xfrm>
          <a:prstGeom prst="ellipse">
            <a:avLst/>
          </a:prstGeom>
          <a:noFill/>
          <a:ln>
            <a:solidFill>
              <a:srgbClr val="F69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812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B35C">
            <a:alpha val="84526"/>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CF39D-2EC8-9D43-AE13-C30E0F94257F}"/>
              </a:ext>
            </a:extLst>
          </p:cNvPr>
          <p:cNvSpPr/>
          <p:nvPr/>
        </p:nvSpPr>
        <p:spPr>
          <a:xfrm>
            <a:off x="0" y="1"/>
            <a:ext cx="12192000" cy="1034103"/>
          </a:xfrm>
          <a:prstGeom prst="rect">
            <a:avLst/>
          </a:prstGeom>
          <a:solidFill>
            <a:srgbClr val="F69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39BA3B3-546D-284B-B51C-4AFB47269B6F}"/>
              </a:ext>
            </a:extLst>
          </p:cNvPr>
          <p:cNvSpPr txBox="1"/>
          <p:nvPr/>
        </p:nvSpPr>
        <p:spPr>
          <a:xfrm>
            <a:off x="172996" y="101553"/>
            <a:ext cx="11846008" cy="707886"/>
          </a:xfrm>
          <a:prstGeom prst="rect">
            <a:avLst/>
          </a:prstGeom>
          <a:noFill/>
        </p:spPr>
        <p:txBody>
          <a:bodyPr wrap="square" rtlCol="0">
            <a:spAutoFit/>
          </a:bodyPr>
          <a:lstStyle/>
          <a:p>
            <a:r>
              <a:rPr lang="en-GB" sz="4000" b="1" dirty="0">
                <a:solidFill>
                  <a:schemeClr val="bg1"/>
                </a:solidFill>
                <a:cs typeface="Arial" panose="020B0604020202020204" pitchFamily="34" charset="0"/>
              </a:rPr>
              <a:t>Breakout Room/</a:t>
            </a:r>
            <a:r>
              <a:rPr lang="en-GB" sz="4000" b="1" dirty="0" err="1">
                <a:solidFill>
                  <a:schemeClr val="bg1"/>
                </a:solidFill>
                <a:cs typeface="Arial" panose="020B0604020202020204" pitchFamily="34" charset="0"/>
              </a:rPr>
              <a:t>Jamboard</a:t>
            </a:r>
            <a:r>
              <a:rPr lang="en-GB" sz="4000" b="1" dirty="0">
                <a:solidFill>
                  <a:schemeClr val="bg1"/>
                </a:solidFill>
                <a:cs typeface="Arial" panose="020B0604020202020204" pitchFamily="34" charset="0"/>
              </a:rPr>
              <a:t> Activity 2: Jargon Busting</a:t>
            </a:r>
          </a:p>
        </p:txBody>
      </p:sp>
      <p:sp>
        <p:nvSpPr>
          <p:cNvPr id="6" name="TextBox 5">
            <a:extLst>
              <a:ext uri="{FF2B5EF4-FFF2-40B4-BE49-F238E27FC236}">
                <a16:creationId xmlns:a16="http://schemas.microsoft.com/office/drawing/2014/main" id="{060C23B2-B417-5043-8512-F51C292AB290}"/>
              </a:ext>
            </a:extLst>
          </p:cNvPr>
          <p:cNvSpPr txBox="1"/>
          <p:nvPr/>
        </p:nvSpPr>
        <p:spPr>
          <a:xfrm>
            <a:off x="172996" y="1060350"/>
            <a:ext cx="11846008" cy="6001643"/>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bg1"/>
                </a:solidFill>
              </a:rPr>
              <a:t>10 minutes</a:t>
            </a:r>
          </a:p>
          <a:p>
            <a:pPr marL="457200" indent="-457200">
              <a:buFont typeface="Arial" panose="020B0604020202020204" pitchFamily="34" charset="0"/>
              <a:buChar char="•"/>
            </a:pPr>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Look at the Jargon words (identified by People with Lived Experiences) on slides 3-7 of the </a:t>
            </a:r>
            <a:r>
              <a:rPr lang="en-GB" sz="3200" dirty="0" err="1">
                <a:solidFill>
                  <a:schemeClr val="bg1"/>
                </a:solidFill>
              </a:rPr>
              <a:t>Jamboard</a:t>
            </a:r>
            <a:endParaRPr lang="en-GB" sz="3200" dirty="0">
              <a:solidFill>
                <a:schemeClr val="bg1"/>
              </a:solidFill>
            </a:endParaRPr>
          </a:p>
          <a:p>
            <a:pPr marL="457200" indent="-457200">
              <a:buFont typeface="Arial" panose="020B0604020202020204" pitchFamily="34" charset="0"/>
              <a:buChar char="•"/>
            </a:pPr>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Reflect on and discuss each word:</a:t>
            </a:r>
          </a:p>
          <a:p>
            <a:pPr marL="2286000" lvl="4" indent="-457200">
              <a:buFont typeface="Arial" panose="020B0604020202020204" pitchFamily="34" charset="0"/>
              <a:buChar char="•"/>
            </a:pPr>
            <a:r>
              <a:rPr lang="en-GB" sz="3200" dirty="0">
                <a:solidFill>
                  <a:schemeClr val="bg1"/>
                </a:solidFill>
              </a:rPr>
              <a:t>What do you think about when you see each word</a:t>
            </a:r>
          </a:p>
          <a:p>
            <a:pPr marL="2286000" lvl="4" indent="-457200">
              <a:buFont typeface="Arial" panose="020B0604020202020204" pitchFamily="34" charset="0"/>
              <a:buChar char="•"/>
            </a:pPr>
            <a:r>
              <a:rPr lang="en-GB" sz="3200" dirty="0">
                <a:solidFill>
                  <a:schemeClr val="bg1"/>
                </a:solidFill>
              </a:rPr>
              <a:t>What emotions come to mind when you consider each word</a:t>
            </a:r>
          </a:p>
          <a:p>
            <a:pPr marL="2286000" lvl="4" indent="-457200">
              <a:buFont typeface="Arial" panose="020B0604020202020204" pitchFamily="34" charset="0"/>
              <a:buChar char="•"/>
            </a:pPr>
            <a:r>
              <a:rPr lang="en-GB" sz="3200" dirty="0">
                <a:solidFill>
                  <a:schemeClr val="bg1"/>
                </a:solidFill>
              </a:rPr>
              <a:t>What images could be used to showcase the meaning of each word</a:t>
            </a:r>
          </a:p>
          <a:p>
            <a:pPr marL="2286000" lvl="4" indent="-457200">
              <a:buFont typeface="Arial" panose="020B0604020202020204" pitchFamily="34" charset="0"/>
              <a:buChar char="•"/>
            </a:pPr>
            <a:r>
              <a:rPr lang="en-GB" sz="3200" dirty="0">
                <a:solidFill>
                  <a:schemeClr val="bg1"/>
                </a:solidFill>
              </a:rPr>
              <a:t>What word(s) could we use instead  </a:t>
            </a:r>
          </a:p>
        </p:txBody>
      </p:sp>
    </p:spTree>
    <p:extLst>
      <p:ext uri="{BB962C8B-B14F-4D97-AF65-F5344CB8AC3E}">
        <p14:creationId xmlns:p14="http://schemas.microsoft.com/office/powerpoint/2010/main" val="1703841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797</Words>
  <Application>Microsoft Macintosh PowerPoint</Application>
  <PresentationFormat>Widescreen</PresentationFormat>
  <Paragraphs>122</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Comic Sans MS</vt:lpstr>
      <vt:lpstr>Fira Sans 1</vt:lpstr>
      <vt:lpstr>Fira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Jenny</cp:lastModifiedBy>
  <cp:revision>6</cp:revision>
  <dcterms:created xsi:type="dcterms:W3CDTF">2021-09-16T14:30:53Z</dcterms:created>
  <dcterms:modified xsi:type="dcterms:W3CDTF">2021-09-21T16:34:12Z</dcterms:modified>
</cp:coreProperties>
</file>